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00" r:id="rId1"/>
  </p:sldMasterIdLst>
  <p:notesMasterIdLst>
    <p:notesMasterId r:id="rId49"/>
  </p:notesMasterIdLst>
  <p:handoutMasterIdLst>
    <p:handoutMasterId r:id="rId50"/>
  </p:handoutMasterIdLst>
  <p:sldIdLst>
    <p:sldId id="256" r:id="rId2"/>
    <p:sldId id="257" r:id="rId3"/>
    <p:sldId id="258" r:id="rId4"/>
    <p:sldId id="259" r:id="rId5"/>
    <p:sldId id="260" r:id="rId6"/>
    <p:sldId id="294" r:id="rId7"/>
    <p:sldId id="306" r:id="rId8"/>
    <p:sldId id="355" r:id="rId9"/>
    <p:sldId id="309" r:id="rId10"/>
    <p:sldId id="310" r:id="rId11"/>
    <p:sldId id="311" r:id="rId12"/>
    <p:sldId id="296" r:id="rId13"/>
    <p:sldId id="297" r:id="rId14"/>
    <p:sldId id="298" r:id="rId15"/>
    <p:sldId id="334" r:id="rId16"/>
    <p:sldId id="300" r:id="rId17"/>
    <p:sldId id="301" r:id="rId18"/>
    <p:sldId id="335" r:id="rId19"/>
    <p:sldId id="336" r:id="rId20"/>
    <p:sldId id="303" r:id="rId21"/>
    <p:sldId id="304" r:id="rId22"/>
    <p:sldId id="305" r:id="rId23"/>
    <p:sldId id="267" r:id="rId24"/>
    <p:sldId id="337" r:id="rId25"/>
    <p:sldId id="338" r:id="rId26"/>
    <p:sldId id="339" r:id="rId27"/>
    <p:sldId id="356" r:id="rId28"/>
    <p:sldId id="357" r:id="rId29"/>
    <p:sldId id="312" r:id="rId30"/>
    <p:sldId id="340" r:id="rId31"/>
    <p:sldId id="341" r:id="rId32"/>
    <p:sldId id="342" r:id="rId33"/>
    <p:sldId id="358" r:id="rId34"/>
    <p:sldId id="317" r:id="rId35"/>
    <p:sldId id="344" r:id="rId36"/>
    <p:sldId id="345" r:id="rId37"/>
    <p:sldId id="346" r:id="rId38"/>
    <p:sldId id="347" r:id="rId39"/>
    <p:sldId id="331" r:id="rId40"/>
    <p:sldId id="348" r:id="rId41"/>
    <p:sldId id="349" r:id="rId42"/>
    <p:sldId id="350" r:id="rId43"/>
    <p:sldId id="326" r:id="rId44"/>
    <p:sldId id="351" r:id="rId45"/>
    <p:sldId id="352" r:id="rId46"/>
    <p:sldId id="353" r:id="rId47"/>
    <p:sldId id="330" r:id="rId48"/>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6" userDrawn="1">
          <p15:clr>
            <a:srgbClr val="A4A3A4"/>
          </p15:clr>
        </p15:guide>
        <p15:guide id="3" pos="143" userDrawn="1">
          <p15:clr>
            <a:srgbClr val="A4A3A4"/>
          </p15:clr>
        </p15:guide>
        <p15:guide id="4" pos="7535" userDrawn="1">
          <p15:clr>
            <a:srgbClr val="A4A3A4"/>
          </p15:clr>
        </p15:guide>
        <p15:guide id="5" orient="horz" pos="39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A14A"/>
    <a:srgbClr val="800D00"/>
    <a:srgbClr val="339866"/>
    <a:srgbClr val="051222"/>
    <a:srgbClr val="927FBF"/>
    <a:srgbClr val="7EB761"/>
    <a:srgbClr val="379CC3"/>
    <a:srgbClr val="721E1F"/>
    <a:srgbClr val="BE5440"/>
    <a:srgbClr val="781E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14" autoAdjust="0"/>
    <p:restoredTop sz="94257" autoAdjust="0"/>
  </p:normalViewPr>
  <p:slideViewPr>
    <p:cSldViewPr snapToGrid="0" snapToObjects="1">
      <p:cViewPr varScale="1">
        <p:scale>
          <a:sx n="104" d="100"/>
          <a:sy n="104" d="100"/>
        </p:scale>
        <p:origin x="192" y="120"/>
      </p:cViewPr>
      <p:guideLst>
        <p:guide orient="horz" pos="696"/>
        <p:guide pos="143"/>
        <p:guide pos="7535"/>
        <p:guide orient="horz" pos="39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5" d="100"/>
          <a:sy n="55" d="100"/>
        </p:scale>
        <p:origin x="87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3C119-78A7-1246-8D8F-33AEF65602F7}" type="datetimeFigureOut">
              <a:rPr lang="en-US" smtClean="0"/>
              <a:pPr/>
              <a:t>10/26/2022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C58E12-B52C-6D4C-AFCC-CA086959843D}" type="slidenum">
              <a:rPr lang="en-US" smtClean="0"/>
              <a:pPr/>
              <a:t>‹#›</a:t>
            </a:fld>
            <a:endParaRPr lang="en-US"/>
          </a:p>
        </p:txBody>
      </p:sp>
    </p:spTree>
    <p:extLst>
      <p:ext uri="{BB962C8B-B14F-4D97-AF65-F5344CB8AC3E}">
        <p14:creationId xmlns:p14="http://schemas.microsoft.com/office/powerpoint/2010/main" val="165860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682F0-DFDD-9D47-904F-863866E342F8}" type="datetimeFigureOut">
              <a:rPr lang="en-US" smtClean="0"/>
              <a:pPr/>
              <a:t>10/26/2022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A54F2-9768-BB4D-944F-81B872D1A08B}" type="slidenum">
              <a:rPr lang="en-US" smtClean="0"/>
              <a:pPr/>
              <a:t>‹#›</a:t>
            </a:fld>
            <a:endParaRPr lang="en-US"/>
          </a:p>
        </p:txBody>
      </p:sp>
    </p:spTree>
    <p:extLst>
      <p:ext uri="{BB962C8B-B14F-4D97-AF65-F5344CB8AC3E}">
        <p14:creationId xmlns:p14="http://schemas.microsoft.com/office/powerpoint/2010/main" val="2642600740"/>
      </p:ext>
    </p:extLst>
  </p:cSld>
  <p:clrMap bg1="lt1" tx1="dk1" bg2="lt2" tx2="dk2" accent1="accent1" accent2="accent2" accent3="accent3" accent4="accent4" accent5="accent5" accent6="accent6" hlink="hlink" folHlink="folHlink"/>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landsat.usgs.gov/about_mission_history.php"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a:t>
            </a:fld>
            <a:endParaRPr lang="en-US"/>
          </a:p>
        </p:txBody>
      </p:sp>
    </p:spTree>
    <p:extLst>
      <p:ext uri="{BB962C8B-B14F-4D97-AF65-F5344CB8AC3E}">
        <p14:creationId xmlns:p14="http://schemas.microsoft.com/office/powerpoint/2010/main" val="176487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09493">
              <a:defRPr/>
            </a:pPr>
            <a:r>
              <a:rPr lang="en-US" dirty="0">
                <a:latin typeface="Arial"/>
                <a:cs typeface="Arial"/>
              </a:rPr>
              <a:t>MODIS is one of the key imaging instruments for NASA Earth Observing System (EOS). It is designed to measure large-scale global dynamics across land, oceans, and the atmosphere. Flying on two satellites allows the MODIS sensor to capture imagery of the same area on the Earth at different times of day. The two instruments are almost identical to each other and both generate daily, continuous, global, multispectral, and multi-temporal data of the Earth to build a comprehensive record of our Earth’s parameters. </a:t>
            </a:r>
          </a:p>
          <a:p>
            <a:pPr defTabSz="609493">
              <a:defRPr/>
            </a:pPr>
            <a:endParaRPr lang="en-US" dirty="0">
              <a:latin typeface="Arial"/>
              <a:cs typeface="Arial"/>
            </a:endParaRPr>
          </a:p>
          <a:p>
            <a:pPr defTabSz="609493">
              <a:defRPr/>
            </a:pPr>
            <a:r>
              <a:rPr lang="en-US" dirty="0">
                <a:latin typeface="Arial"/>
                <a:cs typeface="Arial"/>
              </a:rPr>
              <a:t>Terra MODIS passes from North to South across the equator in the Morning, and Aqua MODIS passes from South to North across the equator in the afternoon. This allows MODIS to observe any location in mid-to high latitudes twice daily (one daytime pass and one night time pass).</a:t>
            </a:r>
          </a:p>
          <a:p>
            <a:pPr defTabSz="609493">
              <a:defRPr/>
            </a:pPr>
            <a:endParaRPr lang="en-US" dirty="0">
              <a:latin typeface="Arial"/>
              <a:cs typeface="Arial"/>
            </a:endParaRPr>
          </a:p>
          <a:p>
            <a:pPr defTabSz="609493">
              <a:defRPr/>
            </a:pPr>
            <a:r>
              <a:rPr lang="en-US" dirty="0">
                <a:latin typeface="Arial"/>
                <a:cs typeface="Arial"/>
              </a:rPr>
              <a:t>For wildfires, MODIS is very useful due to its daily recurrence rate. Therefore, it can be used for hot spot fire detection and for smoke detection. It can also be used to track the progression of a fire on a daily basis.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19</a:t>
            </a:fld>
            <a:endParaRPr lang="en-US"/>
          </a:p>
        </p:txBody>
      </p:sp>
    </p:spTree>
    <p:extLst>
      <p:ext uri="{BB962C8B-B14F-4D97-AF65-F5344CB8AC3E}">
        <p14:creationId xmlns:p14="http://schemas.microsoft.com/office/powerpoint/2010/main" val="142262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classify</a:t>
            </a:r>
            <a:r>
              <a:rPr lang="en-US" baseline="0" dirty="0"/>
              <a:t> imagery but almost all can be categorized into two approaches: pixel based and object based.  In pixel based approaches, each pixel is grouped into a spectrally similar class.  These approaches are most useful where there are multiple changes in land use within a short period of time, and they are best suited when there is wall to wall data coverage and time series consistency at the pixel level is required.  </a:t>
            </a:r>
          </a:p>
          <a:p>
            <a:endParaRPr lang="en-US" baseline="0" dirty="0"/>
          </a:p>
          <a:p>
            <a:r>
              <a:rPr lang="en-US" baseline="0" dirty="0"/>
              <a:t>Object-based approaches partitions an image into groups of pixels that are spectrally similar and spatially adjacent. </a:t>
            </a:r>
            <a:r>
              <a:rPr lang="en-US" dirty="0"/>
              <a:t>Boundaries of pixel groups delineate ground objects in much the same way a human analyst would do based on its shape, tone, and texture.</a:t>
            </a:r>
            <a:r>
              <a:rPr lang="en-US" baseline="0" dirty="0"/>
              <a:t> This process is called segmentation.  These kinds of images can be easier for an analyst to interpret.  This approach is also used on radar imagery to reduce speckle.  It is especially useful for high spatial resolution imagery because pixel-based approaches tend to be very noisy.  </a:t>
            </a:r>
          </a:p>
          <a:p>
            <a:endParaRPr lang="en-US" baseline="0" dirty="0"/>
          </a:p>
          <a:p>
            <a:r>
              <a:rPr lang="en-US" baseline="0" dirty="0"/>
              <a:t>The images below show the visual differences between the two approaches.  On the right is the pixel based approach and on the right, you can see the same image that has been segmented and classified.  It produces a much smoother image.  </a:t>
            </a:r>
            <a:endParaRPr lang="en-US" dirty="0"/>
          </a:p>
          <a:p>
            <a:endParaRPr lang="en-US" dirty="0"/>
          </a:p>
          <a:p>
            <a:endParaRPr lang="en-US" dirty="0"/>
          </a:p>
          <a:p>
            <a:r>
              <a:rPr lang="en-US" dirty="0"/>
              <a:t>http://</a:t>
            </a:r>
            <a:r>
              <a:rPr lang="en-US" dirty="0" err="1"/>
              <a:t>www.ecognition.com</a:t>
            </a:r>
            <a:r>
              <a:rPr lang="en-US" dirty="0"/>
              <a:t>/sites/default/files/273_0168.pdf</a:t>
            </a:r>
          </a:p>
          <a:p>
            <a:r>
              <a:rPr lang="en-US" dirty="0"/>
              <a:t>Image segmentation is the process of partitioning</a:t>
            </a:r>
            <a:r>
              <a:rPr lang="en-US" baseline="0" dirty="0"/>
              <a:t> an image into groups of pixels that are spectrally similar and spatially adjacent</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24</a:t>
            </a:fld>
            <a:endParaRPr lang="en-US"/>
          </a:p>
        </p:txBody>
      </p:sp>
    </p:spTree>
    <p:extLst>
      <p:ext uri="{BB962C8B-B14F-4D97-AF65-F5344CB8AC3E}">
        <p14:creationId xmlns:p14="http://schemas.microsoft.com/office/powerpoint/2010/main" val="42400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classify</a:t>
            </a:r>
            <a:r>
              <a:rPr lang="en-US" baseline="0" dirty="0"/>
              <a:t> imagery but almost all can be categorized into two approaches: pixel based and object based.  In pixel based approaches, each pixel is grouped into a spectrally similar class.  These approaches are most useful where there are multiple changes in land use within a short period of time, and they are best suited when there is wall to wall data coverage and time series consistency at the pixel level is required.  </a:t>
            </a:r>
          </a:p>
          <a:p>
            <a:endParaRPr lang="en-US" baseline="0" dirty="0"/>
          </a:p>
          <a:p>
            <a:r>
              <a:rPr lang="en-US" baseline="0" dirty="0"/>
              <a:t>Object-based approaches partitions an image into groups of pixels that are spectrally similar and spatially adjacent. </a:t>
            </a:r>
            <a:r>
              <a:rPr lang="en-US" dirty="0"/>
              <a:t>Boundaries of pixel groups delineate ground objects in much the same way a human analyst would do based on its shape, tone, and texture.</a:t>
            </a:r>
            <a:r>
              <a:rPr lang="en-US" baseline="0" dirty="0"/>
              <a:t> This process is called segmentation.  These kinds of images can be easier for an analyst to interpret.  This approach is also used on radar imagery to reduce speckle.  It is especially useful for high spatial resolution imagery because pixel-based approaches tend to be very noisy.  </a:t>
            </a:r>
          </a:p>
          <a:p>
            <a:endParaRPr lang="en-US" baseline="0" dirty="0"/>
          </a:p>
          <a:p>
            <a:r>
              <a:rPr lang="en-US" baseline="0" dirty="0"/>
              <a:t>The images below show the visual differences between the two approaches.  On the right is the pixel based approach and on the right, you can see the same image that has been segmented and classified.  It produces a much smoother image.  </a:t>
            </a:r>
            <a:endParaRPr lang="en-US" dirty="0"/>
          </a:p>
          <a:p>
            <a:endParaRPr lang="en-US" dirty="0"/>
          </a:p>
          <a:p>
            <a:endParaRPr lang="en-US" dirty="0"/>
          </a:p>
          <a:p>
            <a:r>
              <a:rPr lang="en-US" dirty="0"/>
              <a:t>http://</a:t>
            </a:r>
            <a:r>
              <a:rPr lang="en-US" dirty="0" err="1"/>
              <a:t>www.ecognition.com</a:t>
            </a:r>
            <a:r>
              <a:rPr lang="en-US" dirty="0"/>
              <a:t>/sites/default/files/273_0168.pdf</a:t>
            </a:r>
          </a:p>
          <a:p>
            <a:r>
              <a:rPr lang="en-US" dirty="0"/>
              <a:t>Image segmentation is the process of partitioning</a:t>
            </a:r>
            <a:r>
              <a:rPr lang="en-US" baseline="0" dirty="0"/>
              <a:t> an image into groups of pixels that are spectrally similar and spatially adjacent</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25</a:t>
            </a:fld>
            <a:endParaRPr lang="en-US"/>
          </a:p>
        </p:txBody>
      </p:sp>
    </p:spTree>
    <p:extLst>
      <p:ext uri="{BB962C8B-B14F-4D97-AF65-F5344CB8AC3E}">
        <p14:creationId xmlns:p14="http://schemas.microsoft.com/office/powerpoint/2010/main" val="865596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different methods are typically used to create land cover maps.  The supervised method can use either a pixel-based approach or an object-based approach.  The unsupervised method uses a pixel-based approach.  The supervised method uses user-defined areas of known land cover types that are called training areas.  These areas are then used to define the statistical parameters of classification algorithms.  The algorithm then automatically identifies and labels all pixels or segments that are statistically similar to the training data.</a:t>
            </a:r>
          </a:p>
          <a:p>
            <a:endParaRPr lang="en-US" baseline="0" dirty="0"/>
          </a:p>
          <a:p>
            <a:r>
              <a:rPr lang="en-US" baseline="0" dirty="0"/>
              <a:t>In the unsupervised method, a classification algorithm assigns each pixel into one of a number of user-specified classes.  Then interpreters assign each of the pixel groupings a value corresponding to a land cover class.</a:t>
            </a:r>
          </a:p>
          <a:p>
            <a:endParaRPr lang="en-US" baseline="0" dirty="0"/>
          </a:p>
          <a:p>
            <a:r>
              <a:rPr lang="en-US" baseline="0" dirty="0"/>
              <a:t>I’m going to describe to you a little more about the supervised approach.</a:t>
            </a:r>
            <a:endParaRPr lang="en-US" dirty="0"/>
          </a:p>
          <a:p>
            <a:endParaRPr lang="en-US" dirty="0"/>
          </a:p>
          <a:p>
            <a:endParaRPr lang="en-US" dirty="0"/>
          </a:p>
          <a:p>
            <a:r>
              <a:rPr lang="en-US" dirty="0"/>
              <a:t>https://</a:t>
            </a:r>
            <a:r>
              <a:rPr lang="en-US" dirty="0" err="1"/>
              <a:t>www.e-education.psu.edu</a:t>
            </a:r>
            <a:r>
              <a:rPr lang="en-US" dirty="0"/>
              <a:t>/</a:t>
            </a:r>
            <a:r>
              <a:rPr lang="en-US" dirty="0" err="1"/>
              <a:t>natureofgeoinfo</a:t>
            </a:r>
            <a:r>
              <a:rPr lang="en-US" dirty="0"/>
              <a:t>/c8_p18.html</a:t>
            </a:r>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26</a:t>
            </a:fld>
            <a:endParaRPr lang="en-US"/>
          </a:p>
        </p:txBody>
      </p:sp>
    </p:spTree>
    <p:extLst>
      <p:ext uri="{BB962C8B-B14F-4D97-AF65-F5344CB8AC3E}">
        <p14:creationId xmlns:p14="http://schemas.microsoft.com/office/powerpoint/2010/main" val="927907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different methods are typically used to create land cover maps.  The supervised method can use either a pixel-based approach or an object-based approach.  The unsupervised method uses a pixel-based approach.  The supervised method uses user-defined areas of known land cover types that are called training areas.  These areas are then used to define the statistical parameters of classification algorithms.  The algorithm then automatically identifies and labels all pixels or segments that are statistically similar to the training data.</a:t>
            </a:r>
          </a:p>
          <a:p>
            <a:endParaRPr lang="en-US" baseline="0" dirty="0"/>
          </a:p>
          <a:p>
            <a:r>
              <a:rPr lang="en-US" baseline="0" dirty="0"/>
              <a:t>In the unsupervised method, a classification algorithm assigns each pixel into one of a number of user-specified classes.  Then interpreters assign each of the pixel groupings a value corresponding to a land cover class.</a:t>
            </a:r>
          </a:p>
          <a:p>
            <a:endParaRPr lang="en-US" baseline="0" dirty="0"/>
          </a:p>
          <a:p>
            <a:r>
              <a:rPr lang="en-US" baseline="0" dirty="0"/>
              <a:t>I’m going to describe to you a little more about the supervised approach.</a:t>
            </a:r>
            <a:endParaRPr lang="en-US" dirty="0"/>
          </a:p>
          <a:p>
            <a:endParaRPr lang="en-US" dirty="0"/>
          </a:p>
          <a:p>
            <a:endParaRPr lang="en-US" dirty="0"/>
          </a:p>
          <a:p>
            <a:r>
              <a:rPr lang="en-US" dirty="0"/>
              <a:t>https://</a:t>
            </a:r>
            <a:r>
              <a:rPr lang="en-US" dirty="0" err="1"/>
              <a:t>www.e-education.psu.edu</a:t>
            </a:r>
            <a:r>
              <a:rPr lang="en-US" dirty="0"/>
              <a:t>/</a:t>
            </a:r>
            <a:r>
              <a:rPr lang="en-US" dirty="0" err="1"/>
              <a:t>natureofgeoinfo</a:t>
            </a:r>
            <a:r>
              <a:rPr lang="en-US" dirty="0"/>
              <a:t>/c8_p18.html</a:t>
            </a:r>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27</a:t>
            </a:fld>
            <a:endParaRPr lang="en-US"/>
          </a:p>
        </p:txBody>
      </p:sp>
    </p:spTree>
    <p:extLst>
      <p:ext uri="{BB962C8B-B14F-4D97-AF65-F5344CB8AC3E}">
        <p14:creationId xmlns:p14="http://schemas.microsoft.com/office/powerpoint/2010/main" val="2069936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NDVI: </a:t>
            </a:r>
          </a:p>
          <a:p>
            <a:pPr marL="0" marR="0" indent="0" algn="l" defTabSz="609493" rtl="0" eaLnBrk="1" fontAlgn="auto" latinLnBrk="0" hangingPunct="1">
              <a:lnSpc>
                <a:spcPct val="100000"/>
              </a:lnSpc>
              <a:spcBef>
                <a:spcPts val="0"/>
              </a:spcBef>
              <a:spcAft>
                <a:spcPts val="0"/>
              </a:spcAft>
              <a:buClrTx/>
              <a:buSzTx/>
              <a:buFontTx/>
              <a:buNone/>
              <a:tabLst/>
              <a:defRPr/>
            </a:pPr>
            <a:endParaRPr lang="en-US" dirty="0"/>
          </a:p>
          <a:p>
            <a:pPr marL="0" marR="0" indent="0" algn="l" defTabSz="609493" rtl="0" eaLnBrk="1" fontAlgn="auto" latinLnBrk="0" hangingPunct="1">
              <a:lnSpc>
                <a:spcPct val="100000"/>
              </a:lnSpc>
              <a:spcBef>
                <a:spcPts val="0"/>
              </a:spcBef>
              <a:spcAft>
                <a:spcPts val="0"/>
              </a:spcAft>
              <a:buClrTx/>
              <a:buSzTx/>
              <a:buFontTx/>
              <a:buNone/>
              <a:tabLst/>
              <a:defRPr/>
            </a:pPr>
            <a:r>
              <a:rPr lang="en-US" dirty="0"/>
              <a:t>The Enhanced Vegetation</a:t>
            </a:r>
            <a:r>
              <a:rPr lang="en-US" baseline="0" dirty="0"/>
              <a:t> Index, or </a:t>
            </a:r>
            <a:r>
              <a:rPr lang="en-US" dirty="0"/>
              <a:t>EVI, is another vegetation</a:t>
            </a:r>
            <a:r>
              <a:rPr lang="en-US" baseline="0" dirty="0"/>
              <a:t> index available as a standard product from the MODIS sensor.  The NDVI is more chlorophyll sensitive while the EVI is more responsive to canopy structural variations, including Leaf Area Index  and canopy type.  One problem with the NDVI is that it saturates over high biomass areas.  The EVI was developed to optimize the vegetation signal with improved sensitivity in high biomass regions and a reduction in atmospheric influences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40</a:t>
            </a:fld>
            <a:endParaRPr lang="en-US"/>
          </a:p>
        </p:txBody>
      </p:sp>
    </p:spTree>
    <p:extLst>
      <p:ext uri="{BB962C8B-B14F-4D97-AF65-F5344CB8AC3E}">
        <p14:creationId xmlns:p14="http://schemas.microsoft.com/office/powerpoint/2010/main" val="1507656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baseline="0" dirty="0"/>
              <a:t>As you recall, when sunlight strikes plant leaves the chlorophyll in those leaves strongly absorbs visible light (blue and red), and the cell structure of the leaves reflects green, and strongly reflects near-infrared light.  This is portrayed in this graphic on the top as well as the graph. The two key wavelengths for NDVI are the Red and Near-infrared.  In the graph you can see where the red is being absorbed (low reflectance) and the near-infrared is highly reflective.</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41</a:t>
            </a:fld>
            <a:endParaRPr lang="en-US"/>
          </a:p>
        </p:txBody>
      </p:sp>
    </p:spTree>
    <p:extLst>
      <p:ext uri="{BB962C8B-B14F-4D97-AF65-F5344CB8AC3E}">
        <p14:creationId xmlns:p14="http://schemas.microsoft.com/office/powerpoint/2010/main" val="754893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NDVI is the relationship between the Red and the Near-Infrared</a:t>
            </a:r>
            <a:r>
              <a:rPr lang="en-US" baseline="0" dirty="0"/>
              <a:t> wavelengths.  The actual formula is specified here.  </a:t>
            </a:r>
          </a:p>
          <a:p>
            <a:r>
              <a:rPr lang="en-US" baseline="0" dirty="0"/>
              <a:t>The values of NDVI for an individual pixel range from -1 to 1.  Any pixel between -1 and 0 means no vegetation and pixels close to 1 indicates the highest possible density of green leaves.</a:t>
            </a:r>
          </a:p>
          <a:p>
            <a:endParaRPr lang="en-US" baseline="0" dirty="0"/>
          </a:p>
          <a:p>
            <a:r>
              <a:rPr lang="en-US" baseline="0" dirty="0"/>
              <a:t>The picture on the right shows that healthy green vegetation absorbs most of the visible light (only 8% is reflected) and reflects a large portion of the near-infrared light (50% is reflected).  Unhealthy, sparse or senescing vegetation reflects more visible light (30% is reflected) and less near-infrared light (40% is reflected).    You can see the difference in the resulting NDVI values below the image.  The green vegetation has a value closer to 1, while the brown vegetation has a value closer to 0.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42</a:t>
            </a:fld>
            <a:endParaRPr lang="en-US"/>
          </a:p>
        </p:txBody>
      </p:sp>
    </p:spTree>
    <p:extLst>
      <p:ext uri="{BB962C8B-B14F-4D97-AF65-F5344CB8AC3E}">
        <p14:creationId xmlns:p14="http://schemas.microsoft.com/office/powerpoint/2010/main" val="1310157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NDVI</a:t>
            </a:r>
            <a:r>
              <a:rPr lang="en-US" baseline="0" dirty="0"/>
              <a:t> anomalies are often use to show current vegetation patterns relative to the long term averages. This can be calculated by subtracting the long-term mean from the current value and is often done on a monthly basis. For example, if the anomaly is negative, this indicates that the vegetation is less green than normal which may be indicative of drought-like conditions.  The brown areas in these pictures show negative anomalies for the years specified.  </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43</a:t>
            </a:fld>
            <a:endParaRPr lang="en-US"/>
          </a:p>
        </p:txBody>
      </p:sp>
    </p:spTree>
    <p:extLst>
      <p:ext uri="{BB962C8B-B14F-4D97-AF65-F5344CB8AC3E}">
        <p14:creationId xmlns:p14="http://schemas.microsoft.com/office/powerpoint/2010/main" val="242566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342900" lvl="0" indent="-342900">
              <a:buSzPct val="100000"/>
              <a:buFont typeface="Arial"/>
              <a:buChar char="•"/>
            </a:pPr>
            <a:r>
              <a:rPr lang="en-US" sz="1200" dirty="0">
                <a:solidFill>
                  <a:srgbClr val="000000"/>
                </a:solidFill>
                <a:latin typeface="+mn-lt"/>
                <a:ea typeface="Arial"/>
                <a:cs typeface="Arial"/>
                <a:sym typeface="Arial"/>
              </a:rPr>
              <a:t>Inferred indirectly from emitted Infrared radiation by clouds </a:t>
            </a:r>
            <a:r>
              <a:rPr lang="en-US" sz="1200" b="1" dirty="0">
                <a:solidFill>
                  <a:srgbClr val="000000"/>
                </a:solidFill>
                <a:latin typeface="+mn-lt"/>
                <a:ea typeface="Arial"/>
                <a:cs typeface="Arial"/>
                <a:sym typeface="Arial"/>
              </a:rPr>
              <a:t>(Passive Remote Sensing)</a:t>
            </a:r>
          </a:p>
          <a:p>
            <a:pPr lvl="0">
              <a:buClr>
                <a:srgbClr val="0000FF"/>
              </a:buClr>
              <a:buSzPct val="60000"/>
            </a:pPr>
            <a:endParaRPr lang="en-US" sz="1200" dirty="0">
              <a:solidFill>
                <a:srgbClr val="000000"/>
              </a:solidFill>
              <a:latin typeface="+mn-lt"/>
              <a:ea typeface="Arial"/>
              <a:cs typeface="Arial"/>
              <a:sym typeface="Arial"/>
            </a:endParaRPr>
          </a:p>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0547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342900" lvl="0" indent="-342900">
              <a:buSzPct val="100000"/>
              <a:buFont typeface="Arial"/>
              <a:buChar char="•"/>
            </a:pPr>
            <a:r>
              <a:rPr lang="en-US" sz="1200" dirty="0">
                <a:solidFill>
                  <a:srgbClr val="000000"/>
                </a:solidFill>
                <a:latin typeface="+mn-lt"/>
                <a:ea typeface="Arial"/>
                <a:cs typeface="Arial"/>
                <a:sym typeface="Arial"/>
              </a:rPr>
              <a:t>Inferred indirectly from emitted Infrared radiation by clouds </a:t>
            </a:r>
            <a:r>
              <a:rPr lang="en-US" sz="1200" b="1" dirty="0">
                <a:solidFill>
                  <a:srgbClr val="000000"/>
                </a:solidFill>
                <a:latin typeface="+mn-lt"/>
                <a:ea typeface="Arial"/>
                <a:cs typeface="Arial"/>
                <a:sym typeface="Arial"/>
              </a:rPr>
              <a:t>(Passive Remote Sensing)</a:t>
            </a:r>
          </a:p>
          <a:p>
            <a:pPr lvl="0">
              <a:buClr>
                <a:srgbClr val="0000FF"/>
              </a:buClr>
              <a:buSzPct val="60000"/>
            </a:pPr>
            <a:endParaRPr lang="en-US" sz="1200" dirty="0">
              <a:solidFill>
                <a:srgbClr val="000000"/>
              </a:solidFill>
              <a:latin typeface="+mn-lt"/>
              <a:ea typeface="Arial"/>
              <a:cs typeface="Arial"/>
              <a:sym typeface="Arial"/>
            </a:endParaRPr>
          </a:p>
          <a:p>
            <a:pPr marL="0" marR="0" lvl="0" indent="0" algn="l" rtl="0">
              <a:spcBef>
                <a:spcPts val="0"/>
              </a:spcBef>
              <a:buClr>
                <a:schemeClr val="dk1"/>
              </a:buClr>
              <a:buFont typeface="Arial"/>
              <a:buNone/>
            </a:pPr>
            <a:endParaRPr sz="1200" b="0" i="0" u="none" strike="noStrike" cap="none" baseline="0" dirty="0">
              <a:solidFill>
                <a:schemeClr val="dk1"/>
              </a:solidFill>
              <a:latin typeface="Arial"/>
              <a:ea typeface="Arial"/>
              <a:cs typeface="Arial"/>
              <a:sym typeface="Arial"/>
            </a:endParaRPr>
          </a:p>
        </p:txBody>
      </p:sp>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05473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10</a:t>
            </a:fld>
            <a:endParaRPr lang="en-US"/>
          </a:p>
        </p:txBody>
      </p:sp>
    </p:spTree>
    <p:extLst>
      <p:ext uri="{BB962C8B-B14F-4D97-AF65-F5344CB8AC3E}">
        <p14:creationId xmlns:p14="http://schemas.microsoft.com/office/powerpoint/2010/main" val="2983652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12</a:t>
            </a:fld>
            <a:endParaRPr lang="en-US"/>
          </a:p>
        </p:txBody>
      </p:sp>
    </p:spTree>
    <p:extLst>
      <p:ext uri="{BB962C8B-B14F-4D97-AF65-F5344CB8AC3E}">
        <p14:creationId xmlns:p14="http://schemas.microsoft.com/office/powerpoint/2010/main" val="854369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hlinkClick r:id="rId3"/>
              </a:rPr>
              <a:t>From: http://landsat.usgs.gov//about_mission_history.php</a:t>
            </a:r>
            <a:endParaRPr lang="en-US" sz="1600" dirty="0"/>
          </a:p>
          <a:p>
            <a:endParaRPr lang="en-US" sz="1600"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13</a:t>
            </a:fld>
            <a:endParaRPr lang="en-US"/>
          </a:p>
        </p:txBody>
      </p:sp>
    </p:spTree>
    <p:extLst>
      <p:ext uri="{BB962C8B-B14F-4D97-AF65-F5344CB8AC3E}">
        <p14:creationId xmlns:p14="http://schemas.microsoft.com/office/powerpoint/2010/main" val="81829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16</a:t>
            </a:fld>
            <a:endParaRPr lang="en-US"/>
          </a:p>
        </p:txBody>
      </p:sp>
    </p:spTree>
    <p:extLst>
      <p:ext uri="{BB962C8B-B14F-4D97-AF65-F5344CB8AC3E}">
        <p14:creationId xmlns:p14="http://schemas.microsoft.com/office/powerpoint/2010/main" val="119714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rtl="0">
              <a:lnSpc>
                <a:spcPct val="100000"/>
              </a:lnSpc>
              <a:spcBef>
                <a:spcPts val="0"/>
              </a:spcBef>
              <a:spcAft>
                <a:spcPts val="0"/>
              </a:spcAft>
              <a:buClr>
                <a:schemeClr val="tx1"/>
              </a:buClr>
              <a:buSzPct val="100000"/>
              <a:buFont typeface="Wingdings" charset="2"/>
              <a:buChar char="§"/>
            </a:pPr>
            <a:r>
              <a:rPr lang="en-US" sz="1600" b="0" i="0" u="none" strike="noStrike" cap="none" baseline="0" dirty="0">
                <a:solidFill>
                  <a:schemeClr val="dk1"/>
                </a:solidFill>
                <a:latin typeface="+mn-lt"/>
                <a:ea typeface="Calibri"/>
                <a:cs typeface="Calibri"/>
                <a:sym typeface="Calibri"/>
                <a:rtl val="0"/>
              </a:rPr>
              <a:t>Polar orbit, 1:30 pm equator crossing time</a:t>
            </a:r>
          </a:p>
          <a:p>
            <a:pPr marL="285750" marR="0" lvl="0" indent="-285750" algn="l" rtl="0">
              <a:lnSpc>
                <a:spcPct val="100000"/>
              </a:lnSpc>
              <a:spcBef>
                <a:spcPts val="0"/>
              </a:spcBef>
              <a:spcAft>
                <a:spcPts val="0"/>
              </a:spcAft>
              <a:buClr>
                <a:schemeClr val="tx1"/>
              </a:buClr>
              <a:buSzPct val="100000"/>
              <a:buFont typeface="Wingdings" charset="2"/>
              <a:buChar char="§"/>
            </a:pPr>
            <a:r>
              <a:rPr lang="en-US" sz="1600" b="0" i="0" u="none" strike="noStrike" cap="none" baseline="0" dirty="0">
                <a:solidFill>
                  <a:schemeClr val="dk1"/>
                </a:solidFill>
                <a:latin typeface="+mn-lt"/>
                <a:ea typeface="Calibri"/>
                <a:cs typeface="Calibri"/>
                <a:sym typeface="Calibri"/>
                <a:rtl val="0"/>
              </a:rPr>
              <a:t>Global Coverage</a:t>
            </a:r>
          </a:p>
          <a:p>
            <a:pPr marL="285750" marR="0" lvl="0" indent="-285750" algn="l" rtl="0">
              <a:lnSpc>
                <a:spcPct val="100000"/>
              </a:lnSpc>
              <a:spcBef>
                <a:spcPts val="0"/>
              </a:spcBef>
              <a:spcAft>
                <a:spcPts val="0"/>
              </a:spcAft>
              <a:buClr>
                <a:schemeClr val="tx1"/>
              </a:buClr>
              <a:buSzPct val="100000"/>
              <a:buFont typeface="Wingdings" charset="2"/>
              <a:buChar char="§"/>
            </a:pPr>
            <a:r>
              <a:rPr lang="en-US" sz="1600" b="0" i="0" u="none" strike="noStrike" cap="none" baseline="0" dirty="0">
                <a:solidFill>
                  <a:schemeClr val="dk1"/>
                </a:solidFill>
                <a:latin typeface="+mn-lt"/>
                <a:ea typeface="Calibri"/>
                <a:cs typeface="Calibri"/>
                <a:sym typeface="Calibri"/>
                <a:rtl val="0"/>
              </a:rPr>
              <a:t>May 4, 2002 – Present</a:t>
            </a:r>
          </a:p>
          <a:p>
            <a:pPr marL="285750" marR="0" lvl="0" indent="-285750" algn="l" rtl="0">
              <a:lnSpc>
                <a:spcPct val="100000"/>
              </a:lnSpc>
              <a:spcBef>
                <a:spcPts val="0"/>
              </a:spcBef>
              <a:spcAft>
                <a:spcPts val="0"/>
              </a:spcAft>
              <a:buClr>
                <a:schemeClr val="tx1"/>
              </a:buClr>
              <a:buSzPct val="100000"/>
              <a:buFont typeface="Wingdings" charset="2"/>
              <a:buChar char="§"/>
            </a:pPr>
            <a:r>
              <a:rPr lang="en-US" sz="1600" b="0" i="0" u="none" strike="noStrike" cap="none" baseline="0" dirty="0">
                <a:solidFill>
                  <a:schemeClr val="dk1"/>
                </a:solidFill>
                <a:latin typeface="+mn-lt"/>
                <a:ea typeface="Calibri"/>
                <a:cs typeface="Calibri"/>
                <a:sym typeface="Calibri"/>
                <a:rtl val="0"/>
              </a:rPr>
              <a:t>1-2 observations per day</a:t>
            </a:r>
          </a:p>
          <a:p>
            <a:pPr marL="285750" marR="0" lvl="0" indent="-285750" algn="l" rtl="0">
              <a:lnSpc>
                <a:spcPct val="100000"/>
              </a:lnSpc>
              <a:spcBef>
                <a:spcPts val="0"/>
              </a:spcBef>
              <a:spcAft>
                <a:spcPts val="0"/>
              </a:spcAft>
              <a:buClr>
                <a:schemeClr val="tx1"/>
              </a:buClr>
              <a:buSzPct val="100000"/>
              <a:buFont typeface="Wingdings" charset="2"/>
              <a:buChar char="§"/>
            </a:pPr>
            <a:r>
              <a:rPr lang="en-US" sz="1600" i="0" u="none" strike="noStrike" cap="none" baseline="0" dirty="0">
                <a:solidFill>
                  <a:srgbClr val="000000"/>
                </a:solidFill>
                <a:latin typeface="+mn-lt"/>
                <a:ea typeface="Calibri"/>
                <a:cs typeface="Calibri"/>
                <a:sym typeface="Calibri"/>
                <a:rtl val="0"/>
              </a:rPr>
              <a:t>Sensors:</a:t>
            </a:r>
          </a:p>
          <a:p>
            <a:pPr marL="285750" marR="0" lvl="0" indent="-285750" algn="l" rtl="0">
              <a:lnSpc>
                <a:spcPct val="100000"/>
              </a:lnSpc>
              <a:spcBef>
                <a:spcPts val="0"/>
              </a:spcBef>
              <a:spcAft>
                <a:spcPts val="0"/>
              </a:spcAft>
              <a:buClr>
                <a:schemeClr val="tx1"/>
              </a:buClr>
              <a:buSzPct val="25000"/>
              <a:buFont typeface="Wingdings" charset="2"/>
              <a:buChar char="§"/>
            </a:pPr>
            <a:r>
              <a:rPr lang="en-US" sz="1600" i="0" u="none" strike="noStrike" cap="none" baseline="0" dirty="0">
                <a:solidFill>
                  <a:srgbClr val="000000"/>
                </a:solidFill>
                <a:latin typeface="+mn-lt"/>
                <a:ea typeface="Calibri"/>
                <a:cs typeface="Calibri"/>
                <a:sym typeface="Calibri"/>
                <a:rtl val="0"/>
              </a:rPr>
              <a:t>     AIRS, AMSU, CERES, MODIS,   </a:t>
            </a:r>
          </a:p>
          <a:p>
            <a:pPr marL="285750" marR="0" lvl="0" indent="-285750" algn="l" rtl="0">
              <a:lnSpc>
                <a:spcPct val="100000"/>
              </a:lnSpc>
              <a:spcBef>
                <a:spcPts val="0"/>
              </a:spcBef>
              <a:spcAft>
                <a:spcPts val="0"/>
              </a:spcAft>
              <a:buClr>
                <a:schemeClr val="tx1"/>
              </a:buClr>
              <a:buSzPct val="25000"/>
              <a:buFont typeface="Wingdings" charset="2"/>
              <a:buChar char="§"/>
            </a:pPr>
            <a:r>
              <a:rPr lang="en-US" sz="1600" i="0" u="none" strike="noStrike" cap="none" baseline="0" dirty="0">
                <a:solidFill>
                  <a:srgbClr val="000000"/>
                </a:solidFill>
                <a:latin typeface="+mn-lt"/>
                <a:ea typeface="Calibri"/>
                <a:cs typeface="Calibri"/>
                <a:sym typeface="Calibri"/>
                <a:rtl val="0"/>
              </a:rPr>
              <a:t>       AMSR-E</a:t>
            </a:r>
            <a:endParaRPr lang="en-US" sz="1600" b="0" i="0" u="none" strike="noStrike" cap="none" baseline="0" dirty="0">
              <a:solidFill>
                <a:schemeClr val="dk1"/>
              </a:solidFill>
              <a:latin typeface="Arial"/>
              <a:ea typeface="Arial"/>
              <a:cs typeface="Arial"/>
              <a:sym typeface="Arial"/>
            </a:endParaRPr>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17</a:t>
            </a:fld>
            <a:endParaRPr lang="en-US"/>
          </a:p>
        </p:txBody>
      </p:sp>
    </p:spTree>
    <p:extLst>
      <p:ext uri="{BB962C8B-B14F-4D97-AF65-F5344CB8AC3E}">
        <p14:creationId xmlns:p14="http://schemas.microsoft.com/office/powerpoint/2010/main" val="2060059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09493">
              <a:defRPr/>
            </a:pPr>
            <a:r>
              <a:rPr lang="en-US" dirty="0">
                <a:latin typeface="Arial"/>
                <a:cs typeface="Arial"/>
              </a:rPr>
              <a:t>MODIS is one of the key imaging instruments for NASA Earth Observing System (EOS). It is designed to measure large-scale global dynamics across land, oceans, and the atmosphere. Flying on two satellites allows the MODIS sensor to capture imagery of the same area on the Earth at different times of day. The two instruments are almost identical to each other and both generate daily, continuous, global, multispectral, and multi-temporal data of the Earth to build a comprehensive record of our Earth’s parameters. </a:t>
            </a:r>
          </a:p>
          <a:p>
            <a:pPr defTabSz="609493">
              <a:defRPr/>
            </a:pPr>
            <a:endParaRPr lang="en-US" dirty="0">
              <a:latin typeface="Arial"/>
              <a:cs typeface="Arial"/>
            </a:endParaRPr>
          </a:p>
          <a:p>
            <a:pPr defTabSz="609493">
              <a:defRPr/>
            </a:pPr>
            <a:r>
              <a:rPr lang="en-US" dirty="0">
                <a:latin typeface="Arial"/>
                <a:cs typeface="Arial"/>
              </a:rPr>
              <a:t>Terra MODIS passes from North to South across the equator in the Morning, and Aqua MODIS passes from South to North across the equator in the afternoon. This allows MODIS to observe any location in mid-to high latitudes twice daily (one daytime pass and one night time pass).</a:t>
            </a:r>
          </a:p>
          <a:p>
            <a:pPr defTabSz="609493">
              <a:defRPr/>
            </a:pPr>
            <a:endParaRPr lang="en-US" dirty="0">
              <a:latin typeface="Arial"/>
              <a:cs typeface="Arial"/>
            </a:endParaRPr>
          </a:p>
          <a:p>
            <a:pPr defTabSz="609493">
              <a:defRPr/>
            </a:pPr>
            <a:r>
              <a:rPr lang="en-US" dirty="0">
                <a:latin typeface="Arial"/>
                <a:cs typeface="Arial"/>
              </a:rPr>
              <a:t>For wildfires, MODIS is very useful due to its daily recurrence rate. Therefore, it can be used for hot spot fire detection and for smoke detection. It can also be used to track the progression of a fire on a daily basis.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18</a:t>
            </a:fld>
            <a:endParaRPr lang="en-US"/>
          </a:p>
        </p:txBody>
      </p:sp>
    </p:spTree>
    <p:extLst>
      <p:ext uri="{BB962C8B-B14F-4D97-AF65-F5344CB8AC3E}">
        <p14:creationId xmlns:p14="http://schemas.microsoft.com/office/powerpoint/2010/main" val="1662924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8758" t="63329" r="8769" b="5508"/>
          <a:stretch/>
        </p:blipFill>
        <p:spPr>
          <a:xfrm>
            <a:off x="-1652" y="-1"/>
            <a:ext cx="12190477" cy="4606401"/>
          </a:xfrm>
          <a:prstGeom prst="rect">
            <a:avLst/>
          </a:prstGeom>
        </p:spPr>
      </p:pic>
      <p:sp>
        <p:nvSpPr>
          <p:cNvPr id="13" name="Title 1"/>
          <p:cNvSpPr>
            <a:spLocks noGrp="1"/>
          </p:cNvSpPr>
          <p:nvPr>
            <p:ph type="ctrTitle"/>
          </p:nvPr>
        </p:nvSpPr>
        <p:spPr>
          <a:xfrm>
            <a:off x="1869242" y="4809507"/>
            <a:ext cx="9597290" cy="730682"/>
          </a:xfrm>
        </p:spPr>
        <p:txBody>
          <a:bodyPr anchor="ctr">
            <a:normAutofit/>
          </a:bodyPr>
          <a:lstStyle>
            <a:lvl1pPr>
              <a:lnSpc>
                <a:spcPct val="120000"/>
              </a:lnSpc>
              <a:spcAft>
                <a:spcPts val="0"/>
              </a:spcAft>
              <a:defRPr sz="3200">
                <a:latin typeface="+mn-lt"/>
                <a:cs typeface="Arial"/>
              </a:defRPr>
            </a:lvl1pPr>
          </a:lstStyle>
          <a:p>
            <a:r>
              <a:rPr lang="en-US" dirty="0"/>
              <a:t>Click to edit Master title style</a:t>
            </a:r>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7350" y="4923727"/>
            <a:ext cx="1573874" cy="1573874"/>
          </a:xfrm>
          <a:prstGeom prst="rect">
            <a:avLst/>
          </a:prstGeom>
        </p:spPr>
      </p:pic>
      <p:sp>
        <p:nvSpPr>
          <p:cNvPr id="16" name="Text Placeholder 4"/>
          <p:cNvSpPr>
            <a:spLocks noGrp="1"/>
          </p:cNvSpPr>
          <p:nvPr>
            <p:ph type="body" sz="quarter" idx="10" hasCustomPrompt="1"/>
          </p:nvPr>
        </p:nvSpPr>
        <p:spPr>
          <a:xfrm>
            <a:off x="1868574" y="5636267"/>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Presenter Name</a:t>
            </a:r>
          </a:p>
        </p:txBody>
      </p:sp>
      <p:sp>
        <p:nvSpPr>
          <p:cNvPr id="17" name="Text Placeholder 4"/>
          <p:cNvSpPr>
            <a:spLocks noGrp="1"/>
          </p:cNvSpPr>
          <p:nvPr>
            <p:ph type="body" sz="quarter" idx="11" hasCustomPrompt="1"/>
          </p:nvPr>
        </p:nvSpPr>
        <p:spPr>
          <a:xfrm>
            <a:off x="1868574" y="6172083"/>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Date</a:t>
            </a:r>
          </a:p>
        </p:txBody>
      </p:sp>
      <p:cxnSp>
        <p:nvCxnSpPr>
          <p:cNvPr id="19" name="Straight Connector 18"/>
          <p:cNvCxnSpPr/>
          <p:nvPr userDrawn="1"/>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5" descr="NASA insigniaCMYK"/>
          <p:cNvPicPr preferRelativeResize="0">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1027470" y="76200"/>
            <a:ext cx="951111" cy="761736"/>
          </a:xfrm>
          <a:prstGeom prst="rect">
            <a:avLst/>
          </a:prstGeom>
          <a:noFill/>
          <a:ln w="9525">
            <a:noFill/>
            <a:miter lim="800000"/>
            <a:headEnd/>
            <a:tailEnd/>
          </a:ln>
        </p:spPr>
      </p:pic>
      <p:sp>
        <p:nvSpPr>
          <p:cNvPr id="22" name="Rectangle 21"/>
          <p:cNvSpPr/>
          <p:nvPr userDrawn="1"/>
        </p:nvSpPr>
        <p:spPr>
          <a:xfrm>
            <a:off x="147350" y="304800"/>
            <a:ext cx="2975262" cy="304800"/>
          </a:xfrm>
          <a:prstGeom prst="rect">
            <a:avLst/>
          </a:prstGeom>
          <a:solidFill>
            <a:srgbClr val="721E1F"/>
          </a:solidFill>
          <a:ln>
            <a:noFill/>
          </a:ln>
          <a:effectLst>
            <a:glow rad="444500">
              <a:srgbClr val="721E1F">
                <a:alpha val="40000"/>
              </a:srgbClr>
            </a:glo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147350" y="318580"/>
            <a:ext cx="3295938" cy="276977"/>
          </a:xfrm>
          <a:prstGeom prst="rect">
            <a:avLst/>
          </a:prstGeom>
          <a:noFill/>
          <a:effectLst>
            <a:outerShdw blurRad="50800" dist="38100" dir="2700000" algn="tl" rotWithShape="0">
              <a:prstClr val="black">
                <a:alpha val="40000"/>
              </a:prstClr>
            </a:outerShdw>
          </a:effectLst>
        </p:spPr>
        <p:txBody>
          <a:bodyPr wrap="square" lIns="121899" tIns="60949" rIns="121899" bIns="60949" rtlCol="0">
            <a:spAutoFit/>
          </a:bodyPr>
          <a:lstStyle/>
          <a:p>
            <a:pPr algn="l"/>
            <a:r>
              <a:rPr lang="en-US" sz="1000" dirty="0">
                <a:solidFill>
                  <a:schemeClr val="bg1"/>
                </a:solidFill>
                <a:latin typeface="Arial"/>
                <a:cs typeface="Arial"/>
              </a:rPr>
              <a:t>National</a:t>
            </a:r>
            <a:r>
              <a:rPr lang="en-US" sz="1000" baseline="0" dirty="0">
                <a:solidFill>
                  <a:schemeClr val="bg1"/>
                </a:solidFill>
                <a:latin typeface="Arial"/>
                <a:cs typeface="Arial"/>
              </a:rPr>
              <a:t> Aeronautics and Space Administration</a:t>
            </a:r>
            <a:endParaRPr lang="en-US" sz="1000" dirty="0">
              <a:solidFill>
                <a:schemeClr val="bg1"/>
              </a:solidFill>
              <a:latin typeface="Arial"/>
              <a:cs typeface="Arial"/>
            </a:endParaRPr>
          </a:p>
        </p:txBody>
      </p:sp>
    </p:spTree>
    <p:extLst>
      <p:ext uri="{BB962C8B-B14F-4D97-AF65-F5344CB8AC3E}">
        <p14:creationId xmlns:p14="http://schemas.microsoft.com/office/powerpoint/2010/main" val="11140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2 Column">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30282"/>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3545144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Subtitl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252" y="276992"/>
            <a:ext cx="11704320" cy="576299"/>
          </a:xfrm>
        </p:spPr>
        <p:txBody>
          <a:bodyPr anchor="ctr">
            <a:noAutofit/>
          </a:bodyPr>
          <a:lstStyle>
            <a:lvl1pPr>
              <a:defRPr sz="2800" b="1"/>
            </a:lvl1pPr>
          </a:lstStyle>
          <a:p>
            <a:r>
              <a:rPr lang="en-US" dirty="0"/>
              <a:t>Click to edit title</a:t>
            </a:r>
          </a:p>
        </p:txBody>
      </p:sp>
      <p:sp>
        <p:nvSpPr>
          <p:cNvPr id="3" name="Content Placeholder 2"/>
          <p:cNvSpPr>
            <a:spLocks noGrp="1"/>
          </p:cNvSpPr>
          <p:nvPr>
            <p:ph idx="1"/>
          </p:nvPr>
        </p:nvSpPr>
        <p:spPr>
          <a:xfrm>
            <a:off x="242252" y="1368089"/>
            <a:ext cx="11704320" cy="456932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1" name="Text Placeholder 10"/>
          <p:cNvSpPr>
            <a:spLocks noGrp="1"/>
          </p:cNvSpPr>
          <p:nvPr>
            <p:ph type="body" sz="quarter" idx="12" hasCustomPrompt="1"/>
          </p:nvPr>
        </p:nvSpPr>
        <p:spPr>
          <a:xfrm>
            <a:off x="242252" y="854075"/>
            <a:ext cx="11704320" cy="436563"/>
          </a:xfrm>
        </p:spPr>
        <p:txBody>
          <a:bodyPr/>
          <a:lstStyle>
            <a:lvl1pPr marL="146278" indent="0">
              <a:buFontTx/>
              <a:buNone/>
              <a:defRPr b="1" baseline="0"/>
            </a:lvl1pPr>
          </a:lstStyle>
          <a:p>
            <a:pPr lvl="0"/>
            <a:r>
              <a:rPr lang="en-US" dirty="0"/>
              <a:t>Click to add subtitle</a:t>
            </a:r>
          </a:p>
        </p:txBody>
      </p:sp>
      <p:sp>
        <p:nvSpPr>
          <p:cNvPr id="9" name="TextBox 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0" name="TextBox 9"/>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3563530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Subtitle+2 Column">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242252" y="1368089"/>
            <a:ext cx="5806440" cy="456932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1" name="Content Placeholder 2"/>
          <p:cNvSpPr>
            <a:spLocks noGrp="1"/>
          </p:cNvSpPr>
          <p:nvPr>
            <p:ph idx="12"/>
          </p:nvPr>
        </p:nvSpPr>
        <p:spPr>
          <a:xfrm>
            <a:off x="6140132" y="1368089"/>
            <a:ext cx="5806440" cy="456932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0"/>
          <p:cNvSpPr>
            <a:spLocks noGrp="1"/>
          </p:cNvSpPr>
          <p:nvPr>
            <p:ph type="body" sz="quarter" idx="13" hasCustomPrompt="1"/>
          </p:nvPr>
        </p:nvSpPr>
        <p:spPr>
          <a:xfrm>
            <a:off x="242252" y="854075"/>
            <a:ext cx="11704320" cy="436563"/>
          </a:xfrm>
        </p:spPr>
        <p:txBody>
          <a:bodyPr/>
          <a:lstStyle>
            <a:lvl1pPr marL="146278" indent="0">
              <a:buFontTx/>
              <a:buNone/>
              <a:defRPr b="1" baseline="0"/>
            </a:lvl1pPr>
          </a:lstStyle>
          <a:p>
            <a:pPr lvl="0"/>
            <a:r>
              <a:rPr lang="en-US" dirty="0"/>
              <a:t>Click to add subtitle</a:t>
            </a:r>
          </a:p>
        </p:txBody>
      </p:sp>
      <p:sp>
        <p:nvSpPr>
          <p:cNvPr id="10" name="TextBox 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6" name="TextBox 15"/>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9807593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3 Column">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dirty="0"/>
              <a:t>Click to edit Master title style</a:t>
            </a:r>
          </a:p>
        </p:txBody>
      </p:sp>
      <p:sp>
        <p:nvSpPr>
          <p:cNvPr id="3" name="Content Placeholder 2"/>
          <p:cNvSpPr>
            <a:spLocks noGrp="1"/>
          </p:cNvSpPr>
          <p:nvPr>
            <p:ph idx="1"/>
          </p:nvPr>
        </p:nvSpPr>
        <p:spPr>
          <a:xfrm>
            <a:off x="242252" y="1130282"/>
            <a:ext cx="384048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
        <p:nvSpPr>
          <p:cNvPr id="8" name="Content Placeholder 2"/>
          <p:cNvSpPr>
            <a:spLocks noGrp="1"/>
          </p:cNvSpPr>
          <p:nvPr>
            <p:ph idx="12"/>
          </p:nvPr>
        </p:nvSpPr>
        <p:spPr>
          <a:xfrm>
            <a:off x="4174172" y="1130283"/>
            <a:ext cx="384048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3"/>
          </p:nvPr>
        </p:nvSpPr>
        <p:spPr>
          <a:xfrm>
            <a:off x="8106092" y="1130283"/>
            <a:ext cx="384048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606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9425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24120"/>
            <a:ext cx="5806440" cy="4813288"/>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8652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2252" y="276992"/>
            <a:ext cx="11704320" cy="576299"/>
          </a:xfrm>
        </p:spPr>
        <p:txBody>
          <a:bodyPr anchor="ctr">
            <a:noAutofit/>
          </a:bodyPr>
          <a:lstStyle>
            <a:lvl1pPr>
              <a:defRPr sz="2800" b="1"/>
            </a:lvl1pPr>
          </a:lstStyle>
          <a:p>
            <a:r>
              <a:rPr lang="en-US" dirty="0"/>
              <a:t>Click to edit title</a:t>
            </a:r>
          </a:p>
        </p:txBody>
      </p:sp>
      <p:sp>
        <p:nvSpPr>
          <p:cNvPr id="3" name="Content Placeholder 2"/>
          <p:cNvSpPr>
            <a:spLocks noGrp="1"/>
          </p:cNvSpPr>
          <p:nvPr>
            <p:ph idx="1"/>
          </p:nvPr>
        </p:nvSpPr>
        <p:spPr>
          <a:xfrm>
            <a:off x="242252" y="1447799"/>
            <a:ext cx="11704320" cy="4489609"/>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1" name="Text Placeholder 10"/>
          <p:cNvSpPr>
            <a:spLocks noGrp="1"/>
          </p:cNvSpPr>
          <p:nvPr>
            <p:ph type="body" sz="quarter" idx="12"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9" name="TextBox 8"/>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0" name="TextBox 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1422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447799"/>
            <a:ext cx="5806440" cy="4489609"/>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1" name="Content Placeholder 2"/>
          <p:cNvSpPr>
            <a:spLocks noGrp="1"/>
          </p:cNvSpPr>
          <p:nvPr>
            <p:ph idx="12"/>
          </p:nvPr>
        </p:nvSpPr>
        <p:spPr>
          <a:xfrm>
            <a:off x="6140132" y="1447799"/>
            <a:ext cx="5806440" cy="448961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6" name="TextBox 15"/>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7" name="Pictur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07669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8758" t="57601" r="8769" b="11236"/>
          <a:stretch/>
        </p:blipFill>
        <p:spPr>
          <a:xfrm>
            <a:off x="-1652" y="-1"/>
            <a:ext cx="12190477" cy="4606401"/>
          </a:xfrm>
          <a:prstGeom prst="rect">
            <a:avLst/>
          </a:prstGeom>
        </p:spPr>
      </p:pic>
      <p:sp>
        <p:nvSpPr>
          <p:cNvPr id="10" name="Title 1"/>
          <p:cNvSpPr>
            <a:spLocks noGrp="1"/>
          </p:cNvSpPr>
          <p:nvPr>
            <p:ph type="title"/>
          </p:nvPr>
        </p:nvSpPr>
        <p:spPr>
          <a:xfrm>
            <a:off x="1321692" y="4914998"/>
            <a:ext cx="9545440" cy="1643370"/>
          </a:xfrm>
        </p:spPr>
        <p:txBody>
          <a:bodyPr anchor="ctr"/>
          <a:lstStyle>
            <a:lvl1pPr algn="ctr">
              <a:defRPr sz="3200"/>
            </a:lvl1pPr>
          </a:lstStyle>
          <a:p>
            <a:r>
              <a:rPr lang="en-US"/>
              <a:t>Click to edit Master title style</a:t>
            </a:r>
            <a:endParaRPr lang="en-US" dirty="0"/>
          </a:p>
        </p:txBody>
      </p:sp>
      <p:cxnSp>
        <p:nvCxnSpPr>
          <p:cNvPr id="11" name="Straight Connector 10"/>
          <p:cNvCxnSpPr/>
          <p:nvPr/>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18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6" name="TextBox 5"/>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7" name="TextBox 6"/>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30163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 sub">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6" name="Text Placeholder 10"/>
          <p:cNvSpPr>
            <a:spLocks noGrp="1"/>
          </p:cNvSpPr>
          <p:nvPr>
            <p:ph type="body" sz="quarter" idx="12" hasCustomPrompt="1"/>
          </p:nvPr>
        </p:nvSpPr>
        <p:spPr>
          <a:xfrm>
            <a:off x="242252" y="854074"/>
            <a:ext cx="11704320" cy="512064"/>
          </a:xfrm>
        </p:spPr>
        <p:txBody>
          <a:bodyPr/>
          <a:lstStyle>
            <a:lvl1pPr marL="146278" indent="0">
              <a:buFontTx/>
              <a:buNone/>
              <a:defRPr b="1" baseline="0"/>
            </a:lvl1pPr>
          </a:lstStyle>
          <a:p>
            <a:pPr lvl="0"/>
            <a:r>
              <a:rPr lang="en-US" dirty="0"/>
              <a:t>Click to add subtitle</a:t>
            </a:r>
          </a:p>
        </p:txBody>
      </p:sp>
      <p:sp>
        <p:nvSpPr>
          <p:cNvPr id="7" name="TextBox 6"/>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9" name="TextBox 8"/>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22324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TextBox 10"/>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479944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252" y="274641"/>
            <a:ext cx="11704320"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242252" y="1176843"/>
            <a:ext cx="11704320" cy="5439109"/>
          </a:xfrm>
          <a:prstGeom prst="rect">
            <a:avLst/>
          </a:prstGeom>
        </p:spPr>
        <p:txBody>
          <a:bodyPr vert="horz" lIns="0"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34256"/>
      </p:ext>
    </p:extLst>
  </p:cSld>
  <p:clrMap bg1="lt1" tx1="dk1" bg2="lt2" tx2="dk2" accent1="accent1" accent2="accent2" accent3="accent3" accent4="accent4" accent5="accent5" accent6="accent6" hlink="hlink" folHlink="folHlink"/>
  <p:sldLayoutIdLst>
    <p:sldLayoutId id="2147493501" r:id="rId1"/>
    <p:sldLayoutId id="2147493502" r:id="rId2"/>
    <p:sldLayoutId id="2147493503" r:id="rId3"/>
    <p:sldLayoutId id="2147493504" r:id="rId4"/>
    <p:sldLayoutId id="2147493505" r:id="rId5"/>
    <p:sldLayoutId id="2147493506" r:id="rId6"/>
    <p:sldLayoutId id="2147493507" r:id="rId7"/>
    <p:sldLayoutId id="2147493508" r:id="rId8"/>
    <p:sldLayoutId id="2147493509" r:id="rId9"/>
    <p:sldLayoutId id="2147493528" r:id="rId10"/>
    <p:sldLayoutId id="2147493529" r:id="rId11"/>
    <p:sldLayoutId id="2147493530" r:id="rId12"/>
    <p:sldLayoutId id="2147493531" r:id="rId13"/>
  </p:sldLayoutIdLst>
  <p:txStyles>
    <p:titleStyle>
      <a:lvl1pPr algn="l" defTabSz="609493" rtl="0" eaLnBrk="1" latinLnBrk="0" hangingPunct="1">
        <a:spcBef>
          <a:spcPct val="0"/>
        </a:spcBef>
        <a:buNone/>
        <a:defRPr sz="2800" kern="1200">
          <a:solidFill>
            <a:schemeClr val="tx1"/>
          </a:solidFill>
          <a:latin typeface="+mj-lt"/>
          <a:ea typeface="+mj-ea"/>
          <a:cs typeface="Arial"/>
        </a:defRPr>
      </a:lvl1pPr>
    </p:titleStyle>
    <p:bodyStyle>
      <a:lvl1pPr marL="365696" indent="-219418" algn="l" defTabSz="609493" rtl="0" eaLnBrk="1" latinLnBrk="0" hangingPunct="1">
        <a:spcBef>
          <a:spcPts val="800"/>
        </a:spcBef>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oleObject" Target="../embeddings/oleObject3.bin"/><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landsat.gsfc.nasa.gov/"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landsat.gsfc.nasa.gov/landsat-7/" TargetMode="Externa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landsat.gsfc.nasa.gov/landsat-7/" TargetMode="External"/><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landsatlook.usgs.gov/" TargetMode="External"/><Relationship Id="rId5" Type="http://schemas.openxmlformats.org/officeDocument/2006/relationships/hyperlink" Target="http://glovis.usgs.gov/" TargetMode="External"/><Relationship Id="rId4" Type="http://schemas.openxmlformats.org/officeDocument/2006/relationships/hyperlink" Target="http://earthexplorer.usgs.gov/" TargetMode="External"/><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hyperlink" Target="http://terra.nasa.gov/"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aqua.nasa.gov/"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modis.gsfc.nasa.gov/"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0.tiff"/><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hyperlink" Target="http://modis.gsfc.nasa.gov/"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0.tiff"/><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earthdata.nasa.gov/" TargetMode="External"/><Relationship Id="rId2" Type="http://schemas.openxmlformats.org/officeDocument/2006/relationships/hyperlink" Target="http://lpdaac.usgs.gov/dataset_discovery/modis/modis_products_table/" TargetMode="Externa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jointmission.gsfc.nasa.gov/viirs.html"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lpdaac.usgs.gov/dataset_discovery/viirs/viirs_products_table"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gif"/></Relationships>
</file>

<file path=ppt/slides/_rels/slide2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fromgistors.blogspot.com/p/semi-automatic-classification-plugin.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andcover.usgs.gov/glc/"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landcover.usgs.gov/glc/"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landcover.usgs.gov/glc/"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landcover.usgs.gov/glc/" TargetMode="Externa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hyperlink" Target="https://lpdaac.usgs.gov/dataset_discovery/modis/modis_products_table/mcd12q1"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earthdata.nasa.gov/"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hyperlink" Target="https://earthdata.nasa.gov/search?q=MCD12Q1/"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earthexplorer.usgs.gov/" TargetMode="External"/><Relationship Id="rId2" Type="http://schemas.openxmlformats.org/officeDocument/2006/relationships/hyperlink" Target="https://lpdaac.usgs.gov/tools/modis_reprojection_tool" TargetMode="Externa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glcf.umd.edu/data/lc/"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modis-land.gsfc.nasa.gov/vi.html"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earthdata.nasa.gov/search?q=MOD13A1"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9241" y="4809507"/>
            <a:ext cx="9924173" cy="730682"/>
          </a:xfrm>
        </p:spPr>
        <p:txBody>
          <a:bodyPr>
            <a:normAutofit fontScale="90000"/>
          </a:bodyPr>
          <a:lstStyle/>
          <a:p>
            <a:r>
              <a:rPr lang="es-ES_tradnl" noProof="0" dirty="0"/>
              <a:t>Resumen de la Teledetección de la Cubierta Terrestre</a:t>
            </a:r>
          </a:p>
        </p:txBody>
      </p:sp>
      <p:sp>
        <p:nvSpPr>
          <p:cNvPr id="8" name="Text Placeholder 7"/>
          <p:cNvSpPr>
            <a:spLocks noGrp="1"/>
          </p:cNvSpPr>
          <p:nvPr>
            <p:ph type="body" sz="quarter" idx="10"/>
          </p:nvPr>
        </p:nvSpPr>
        <p:spPr/>
        <p:txBody>
          <a:bodyPr/>
          <a:lstStyle/>
          <a:p>
            <a:endParaRPr lang="es-ES_tradnl" noProof="0" dirty="0"/>
          </a:p>
        </p:txBody>
      </p:sp>
      <p:sp>
        <p:nvSpPr>
          <p:cNvPr id="9" name="Text Placeholder 8"/>
          <p:cNvSpPr>
            <a:spLocks noGrp="1"/>
          </p:cNvSpPr>
          <p:nvPr>
            <p:ph type="body" sz="quarter" idx="11"/>
          </p:nvPr>
        </p:nvSpPr>
        <p:spPr/>
        <p:txBody>
          <a:bodyPr/>
          <a:lstStyle/>
          <a:p>
            <a:r>
              <a:rPr lang="es-ES_tradnl" noProof="0" dirty="0"/>
              <a:t>14 Noviembre, 2022</a:t>
            </a:r>
          </a:p>
        </p:txBody>
      </p:sp>
    </p:spTree>
    <p:extLst>
      <p:ext uri="{BB962C8B-B14F-4D97-AF65-F5344CB8AC3E}">
        <p14:creationId xmlns:p14="http://schemas.microsoft.com/office/powerpoint/2010/main" val="86162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Variación Espectral</a:t>
            </a:r>
          </a:p>
        </p:txBody>
      </p:sp>
      <p:sp>
        <p:nvSpPr>
          <p:cNvPr id="3" name="Content Placeholder 2"/>
          <p:cNvSpPr>
            <a:spLocks noGrp="1"/>
          </p:cNvSpPr>
          <p:nvPr>
            <p:ph idx="1"/>
          </p:nvPr>
        </p:nvSpPr>
        <p:spPr/>
        <p:txBody>
          <a:bodyPr/>
          <a:lstStyle/>
          <a:p>
            <a:r>
              <a:rPr lang="es-ES_tradnl" noProof="0" dirty="0"/>
              <a:t>Más fácil: distinguir entre clases amplias</a:t>
            </a:r>
          </a:p>
          <a:p>
            <a:pPr lvl="1"/>
            <a:r>
              <a:rPr lang="es-ES_tradnl" noProof="0" dirty="0" err="1"/>
              <a:t>e.g</a:t>
            </a:r>
            <a:r>
              <a:rPr lang="es-ES_tradnl" noProof="0" dirty="0"/>
              <a:t>. vegetación y suelo</a:t>
            </a:r>
          </a:p>
          <a:p>
            <a:r>
              <a:rPr lang="es-ES_tradnl" noProof="0" dirty="0"/>
              <a:t>Más difícil: distinguir dentro de clases amplias</a:t>
            </a:r>
          </a:p>
          <a:p>
            <a:pPr lvl="1"/>
            <a:r>
              <a:rPr lang="es-ES_tradnl" noProof="0" dirty="0" err="1"/>
              <a:t>e.g</a:t>
            </a:r>
            <a:r>
              <a:rPr lang="es-ES_tradnl" noProof="0" dirty="0"/>
              <a:t>. tipos de vegetación</a:t>
            </a:r>
          </a:p>
          <a:p>
            <a:r>
              <a:rPr lang="es-ES_tradnl" noProof="0" dirty="0"/>
              <a:t>La variación dentro de y entre diferentes tipos (clases amplias) se ve aquí:</a:t>
            </a:r>
          </a:p>
        </p:txBody>
      </p:sp>
      <p:sp>
        <p:nvSpPr>
          <p:cNvPr id="4" name="Content Placeholder 3"/>
          <p:cNvSpPr>
            <a:spLocks noGrp="1"/>
          </p:cNvSpPr>
          <p:nvPr>
            <p:ph sz="quarter" idx="11"/>
          </p:nvPr>
        </p:nvSpPr>
        <p:spPr>
          <a:xfrm>
            <a:off x="242252" y="6003286"/>
            <a:ext cx="11704320" cy="314859"/>
          </a:xfrm>
        </p:spPr>
        <p:txBody>
          <a:bodyPr/>
          <a:lstStyle/>
          <a:p>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987849240"/>
              </p:ext>
            </p:extLst>
          </p:nvPr>
        </p:nvGraphicFramePr>
        <p:xfrm>
          <a:off x="1065212" y="3471074"/>
          <a:ext cx="5130274" cy="2836478"/>
        </p:xfrm>
        <a:graphic>
          <a:graphicData uri="http://schemas.openxmlformats.org/presentationml/2006/ole">
            <mc:AlternateContent xmlns:mc="http://schemas.openxmlformats.org/markup-compatibility/2006">
              <mc:Choice xmlns:v="urn:schemas-microsoft-com:vml" Requires="v">
                <p:oleObj name="Chart" r:id="rId3" imgW="5134356" imgH="2838907" progId="Excel.Chart.8">
                  <p:embed/>
                </p:oleObj>
              </mc:Choice>
              <mc:Fallback>
                <p:oleObj name="Chart" r:id="rId3" imgW="5134356" imgH="2838907" progId="Excel.Char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2" y="3471074"/>
                        <a:ext cx="5130274" cy="2836478"/>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86101723"/>
              </p:ext>
            </p:extLst>
          </p:nvPr>
        </p:nvGraphicFramePr>
        <p:xfrm>
          <a:off x="6342092" y="3478416"/>
          <a:ext cx="4781520" cy="2839729"/>
        </p:xfrm>
        <a:graphic>
          <a:graphicData uri="http://schemas.openxmlformats.org/presentationml/2006/ole">
            <mc:AlternateContent xmlns:mc="http://schemas.openxmlformats.org/markup-compatibility/2006">
              <mc:Choice xmlns:v="urn:schemas-microsoft-com:vml" Requires="v">
                <p:oleObj name="Worksheet" r:id="rId5" imgW="5410200" imgH="3213100" progId="Excel.Sheet.8">
                  <p:embed/>
                </p:oleObj>
              </mc:Choice>
              <mc:Fallback>
                <p:oleObj name="Worksheet" r:id="rId5" imgW="5410200" imgH="3213100" progId="Excel.Sheet.8">
                  <p:embed/>
                  <p:pic>
                    <p:nvPicPr>
                      <p:cNvPr id="0" name=""/>
                      <p:cNvPicPr/>
                      <p:nvPr/>
                    </p:nvPicPr>
                    <p:blipFill>
                      <a:blip r:embed="rId6"/>
                      <a:stretch>
                        <a:fillRect/>
                      </a:stretch>
                    </p:blipFill>
                    <p:spPr>
                      <a:xfrm>
                        <a:off x="6342092" y="3478416"/>
                        <a:ext cx="4781520" cy="2839729"/>
                      </a:xfrm>
                      <a:prstGeom prst="rect">
                        <a:avLst/>
                      </a:prstGeom>
                    </p:spPr>
                  </p:pic>
                </p:oleObj>
              </mc:Fallback>
            </mc:AlternateContent>
          </a:graphicData>
        </a:graphic>
      </p:graphicFrame>
      <p:sp>
        <p:nvSpPr>
          <p:cNvPr id="13" name="TextBox 12"/>
          <p:cNvSpPr txBox="1"/>
          <p:nvPr/>
        </p:nvSpPr>
        <p:spPr>
          <a:xfrm>
            <a:off x="8652128" y="3825214"/>
            <a:ext cx="1785684" cy="420564"/>
          </a:xfrm>
          <a:prstGeom prst="rect">
            <a:avLst/>
          </a:prstGeom>
          <a:solidFill>
            <a:schemeClr val="bg1">
              <a:lumMod val="95000"/>
              <a:alpha val="80000"/>
            </a:schemeClr>
          </a:solidFill>
        </p:spPr>
        <p:txBody>
          <a:bodyPr wrap="square" rtlCol="0">
            <a:spAutoFit/>
          </a:bodyPr>
          <a:lstStyle/>
          <a:p>
            <a:r>
              <a:rPr lang="x-none" sz="2133" dirty="0"/>
              <a:t>Vegetación</a:t>
            </a:r>
          </a:p>
        </p:txBody>
      </p:sp>
      <p:sp>
        <p:nvSpPr>
          <p:cNvPr id="14" name="TextBox 13"/>
          <p:cNvSpPr txBox="1"/>
          <p:nvPr/>
        </p:nvSpPr>
        <p:spPr>
          <a:xfrm>
            <a:off x="10260241" y="4241041"/>
            <a:ext cx="899605" cy="420564"/>
          </a:xfrm>
          <a:prstGeom prst="rect">
            <a:avLst/>
          </a:prstGeom>
          <a:solidFill>
            <a:schemeClr val="bg1">
              <a:lumMod val="95000"/>
              <a:alpha val="80000"/>
            </a:schemeClr>
          </a:solidFill>
        </p:spPr>
        <p:txBody>
          <a:bodyPr wrap="none" rtlCol="0">
            <a:spAutoFit/>
          </a:bodyPr>
          <a:lstStyle/>
          <a:p>
            <a:r>
              <a:rPr lang="x-none" sz="2133" dirty="0"/>
              <a:t>Suelo</a:t>
            </a:r>
          </a:p>
        </p:txBody>
      </p:sp>
      <p:sp>
        <p:nvSpPr>
          <p:cNvPr id="16" name="Oval 15"/>
          <p:cNvSpPr/>
          <p:nvPr/>
        </p:nvSpPr>
        <p:spPr>
          <a:xfrm>
            <a:off x="7351916" y="3889171"/>
            <a:ext cx="1237759" cy="861049"/>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endCxn id="16" idx="2"/>
          </p:cNvCxnSpPr>
          <p:nvPr/>
        </p:nvCxnSpPr>
        <p:spPr>
          <a:xfrm>
            <a:off x="4408628" y="4142775"/>
            <a:ext cx="2943288" cy="176920"/>
          </a:xfrm>
          <a:prstGeom prst="straightConnector1">
            <a:avLst/>
          </a:prstGeom>
          <a:ln>
            <a:solidFill>
              <a:srgbClr val="00B050"/>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9738618" y="4668864"/>
            <a:ext cx="1043247" cy="672970"/>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4408628" y="5005350"/>
            <a:ext cx="5329991" cy="146692"/>
          </a:xfrm>
          <a:prstGeom prst="straightConnector1">
            <a:avLst/>
          </a:prstGeom>
          <a:ln>
            <a:solidFill>
              <a:schemeClr val="accent5">
                <a:lumMod val="90000"/>
                <a:lumOff val="10000"/>
              </a:schemeClr>
            </a:solidFill>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996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a:t>Satélites y Sensores de la NASA para el Monitoreo de la Cubierta Terrestre</a:t>
            </a:r>
            <a:endParaRPr lang="es-ES_tradnl" noProof="0" dirty="0"/>
          </a:p>
        </p:txBody>
      </p:sp>
    </p:spTree>
    <p:extLst>
      <p:ext uri="{BB962C8B-B14F-4D97-AF65-F5344CB8AC3E}">
        <p14:creationId xmlns:p14="http://schemas.microsoft.com/office/powerpoint/2010/main" val="2173420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5"/>
          <p:cNvPicPr>
            <a:picLocks noGrp="1" noChangeAspect="1"/>
          </p:cNvPicPr>
          <p:nvPr>
            <p:ph idx="12"/>
          </p:nvPr>
        </p:nvPicPr>
        <p:blipFill rotWithShape="1">
          <a:blip r:embed="rId3">
            <a:extLst>
              <a:ext uri="{28A0092B-C50C-407E-A947-70E740481C1C}">
                <a14:useLocalDpi xmlns:a14="http://schemas.microsoft.com/office/drawing/2010/main" val="0"/>
              </a:ext>
            </a:extLst>
          </a:blip>
          <a:srcRect t="-53" r="17753" b="53"/>
          <a:stretch/>
        </p:blipFill>
        <p:spPr>
          <a:xfrm>
            <a:off x="4570412" y="1130283"/>
            <a:ext cx="7375526" cy="5044236"/>
          </a:xfrm>
          <a:prstGeom prst="rect">
            <a:avLst/>
          </a:prstGeom>
        </p:spPr>
      </p:pic>
      <p:sp>
        <p:nvSpPr>
          <p:cNvPr id="5" name="Title 4"/>
          <p:cNvSpPr>
            <a:spLocks noGrp="1"/>
          </p:cNvSpPr>
          <p:nvPr>
            <p:ph type="title"/>
          </p:nvPr>
        </p:nvSpPr>
        <p:spPr/>
        <p:txBody>
          <a:bodyPr/>
          <a:lstStyle/>
          <a:p>
            <a:r>
              <a:rPr lang="es-ES_tradnl" noProof="0"/>
              <a:t>Satélites para el Monitoreo de la Cubierta Terrestre</a:t>
            </a:r>
            <a:endParaRPr lang="es-ES_tradnl" noProof="0" dirty="0"/>
          </a:p>
        </p:txBody>
      </p:sp>
      <p:sp>
        <p:nvSpPr>
          <p:cNvPr id="8" name="Content Placeholder 7"/>
          <p:cNvSpPr>
            <a:spLocks noGrp="1"/>
          </p:cNvSpPr>
          <p:nvPr>
            <p:ph idx="1"/>
          </p:nvPr>
        </p:nvSpPr>
        <p:spPr>
          <a:xfrm>
            <a:off x="242252" y="1130283"/>
            <a:ext cx="4328160" cy="4807125"/>
          </a:xfrm>
        </p:spPr>
        <p:txBody>
          <a:bodyPr/>
          <a:lstStyle/>
          <a:p>
            <a:r>
              <a:rPr lang="es-ES_tradnl" noProof="0" dirty="0"/>
              <a:t>Misiones Satelitales Actuales:</a:t>
            </a:r>
          </a:p>
          <a:p>
            <a:pPr lvl="1"/>
            <a:r>
              <a:rPr lang="es-ES_tradnl" noProof="0" dirty="0" err="1"/>
              <a:t>Landsat</a:t>
            </a:r>
            <a:r>
              <a:rPr lang="es-ES_tradnl" noProof="0" dirty="0"/>
              <a:t> 7 y </a:t>
            </a:r>
            <a:r>
              <a:rPr lang="es-ES_tradnl" noProof="0" dirty="0" err="1"/>
              <a:t>Landsat</a:t>
            </a:r>
            <a:r>
              <a:rPr lang="es-ES_tradnl" noProof="0" dirty="0"/>
              <a:t> 8</a:t>
            </a:r>
          </a:p>
          <a:p>
            <a:pPr lvl="1"/>
            <a:r>
              <a:rPr lang="es-ES_tradnl" noProof="0" dirty="0"/>
              <a:t>Terra</a:t>
            </a:r>
          </a:p>
          <a:p>
            <a:pPr lvl="1"/>
            <a:r>
              <a:rPr lang="es-ES_tradnl" noProof="0" dirty="0" err="1"/>
              <a:t>Aqua</a:t>
            </a:r>
            <a:endParaRPr lang="es-ES_tradnl" noProof="0" dirty="0"/>
          </a:p>
          <a:p>
            <a:pPr lvl="1"/>
            <a:r>
              <a:rPr lang="es-ES_tradnl" noProof="0" dirty="0" err="1"/>
              <a:t>Suomi</a:t>
            </a:r>
            <a:r>
              <a:rPr lang="es-ES_tradnl" noProof="0" dirty="0"/>
              <a:t> </a:t>
            </a:r>
            <a:r>
              <a:rPr lang="es-ES_tradnl" noProof="0" dirty="0" err="1"/>
              <a:t>National</a:t>
            </a:r>
            <a:r>
              <a:rPr lang="es-ES_tradnl" noProof="0" dirty="0"/>
              <a:t> Polar </a:t>
            </a:r>
            <a:r>
              <a:rPr lang="es-ES_tradnl" noProof="0" dirty="0" err="1"/>
              <a:t>Partnership</a:t>
            </a:r>
            <a:r>
              <a:rPr lang="es-ES_tradnl" noProof="0" dirty="0"/>
              <a:t> (SNPP)</a:t>
            </a:r>
          </a:p>
        </p:txBody>
      </p:sp>
      <p:sp>
        <p:nvSpPr>
          <p:cNvPr id="26" name="Rectangle 25"/>
          <p:cNvSpPr/>
          <p:nvPr/>
        </p:nvSpPr>
        <p:spPr>
          <a:xfrm>
            <a:off x="5522573" y="4495800"/>
            <a:ext cx="1354278" cy="439696"/>
          </a:xfrm>
          <a:prstGeom prst="rect">
            <a:avLst/>
          </a:prstGeom>
          <a:noFill/>
          <a:ln w="38100">
            <a:solidFill>
              <a:srgbClr val="E9A1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148189" y="5062555"/>
            <a:ext cx="1354278" cy="439696"/>
          </a:xfrm>
          <a:prstGeom prst="rect">
            <a:avLst/>
          </a:prstGeom>
          <a:noFill/>
          <a:ln w="38100">
            <a:solidFill>
              <a:srgbClr val="E9A1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951412" y="5609316"/>
            <a:ext cx="1354278" cy="439696"/>
          </a:xfrm>
          <a:prstGeom prst="rect">
            <a:avLst/>
          </a:prstGeom>
          <a:noFill/>
          <a:ln w="38100">
            <a:solidFill>
              <a:srgbClr val="E9A1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133326" y="3647398"/>
            <a:ext cx="1354278" cy="754697"/>
          </a:xfrm>
          <a:prstGeom prst="rect">
            <a:avLst/>
          </a:prstGeom>
          <a:noFill/>
          <a:ln w="38100">
            <a:solidFill>
              <a:srgbClr val="E9A14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668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err="1"/>
              <a:t>Landsat</a:t>
            </a:r>
            <a:r>
              <a:rPr lang="es-ES_tradnl" noProof="0" dirty="0"/>
              <a:t>- Satélites y Sensores</a:t>
            </a:r>
          </a:p>
        </p:txBody>
      </p:sp>
      <p:pic>
        <p:nvPicPr>
          <p:cNvPr id="11" name="Content Placeholder 10"/>
          <p:cNvPicPr>
            <a:picLocks noGrp="1" noChangeAspect="1"/>
          </p:cNvPicPr>
          <p:nvPr>
            <p:ph idx="1"/>
          </p:nvPr>
        </p:nvPicPr>
        <p:blipFill>
          <a:blip r:embed="rId3"/>
          <a:stretch>
            <a:fillRect/>
          </a:stretch>
        </p:blipFill>
        <p:spPr>
          <a:xfrm>
            <a:off x="379413" y="1635125"/>
            <a:ext cx="11430000" cy="4114800"/>
          </a:xfrm>
          <a:prstGeom prst="rect">
            <a:avLst/>
          </a:prstGeom>
        </p:spPr>
      </p:pic>
      <p:sp>
        <p:nvSpPr>
          <p:cNvPr id="4" name="Content Placeholder 3"/>
          <p:cNvSpPr>
            <a:spLocks noGrp="1"/>
          </p:cNvSpPr>
          <p:nvPr>
            <p:ph sz="quarter" idx="11"/>
          </p:nvPr>
        </p:nvSpPr>
        <p:spPr/>
        <p:txBody>
          <a:bodyPr/>
          <a:lstStyle/>
          <a:p>
            <a:endParaRPr lang="en-US"/>
          </a:p>
        </p:txBody>
      </p:sp>
      <p:sp>
        <p:nvSpPr>
          <p:cNvPr id="10" name="Text Placeholder 9"/>
          <p:cNvSpPr>
            <a:spLocks noGrp="1"/>
          </p:cNvSpPr>
          <p:nvPr>
            <p:ph type="body" sz="quarter" idx="12"/>
          </p:nvPr>
        </p:nvSpPr>
        <p:spPr/>
        <p:txBody>
          <a:bodyPr>
            <a:normAutofit/>
          </a:bodyPr>
          <a:lstStyle/>
          <a:p>
            <a:r>
              <a:rPr lang="es-ES_tradnl" noProof="0" dirty="0">
                <a:hlinkClick r:id="rId4"/>
              </a:rPr>
              <a:t>http://landsat.gsfc.nasa.gov/</a:t>
            </a:r>
            <a:r>
              <a:rPr lang="es-ES_tradnl" noProof="0" dirty="0"/>
              <a:t> </a:t>
            </a:r>
          </a:p>
        </p:txBody>
      </p:sp>
      <p:sp>
        <p:nvSpPr>
          <p:cNvPr id="7" name="Text Placeholder 4"/>
          <p:cNvSpPr txBox="1">
            <a:spLocks/>
          </p:cNvSpPr>
          <p:nvPr/>
        </p:nvSpPr>
        <p:spPr>
          <a:xfrm>
            <a:off x="609441" y="903863"/>
            <a:ext cx="9625434" cy="469900"/>
          </a:xfrm>
          <a:prstGeom prst="rect">
            <a:avLst/>
          </a:prstGeom>
        </p:spPr>
        <p:txBody>
          <a:bodyPr vert="horz" lIns="121899" tIns="60949" rIns="121899" bIns="60949" rtlCol="0" anchor="t">
            <a:noAutofit/>
          </a:bodyPr>
          <a:lstStyle>
            <a:lvl1pPr marL="0" indent="0" algn="l" defTabSz="457200" rtl="0" eaLnBrk="1" latinLnBrk="0" hangingPunct="1">
              <a:spcBef>
                <a:spcPts val="0"/>
              </a:spcBef>
              <a:buFont typeface="Arial"/>
              <a:buNone/>
              <a:defRPr sz="1600" kern="1200">
                <a:solidFill>
                  <a:schemeClr val="tx1"/>
                </a:solidFill>
                <a:latin typeface="Arial"/>
                <a:ea typeface="+mn-ea"/>
                <a:cs typeface="Arial"/>
              </a:defRPr>
            </a:lvl1pPr>
            <a:lvl2pPr marL="466344" indent="-192024" algn="l" defTabSz="457200" rtl="0" eaLnBrk="1" latinLnBrk="0" hangingPunct="1">
              <a:spcBef>
                <a:spcPct val="20000"/>
              </a:spcBef>
              <a:buFont typeface="Arial"/>
              <a:buChar char="–"/>
              <a:defRPr sz="1400" kern="1200">
                <a:solidFill>
                  <a:schemeClr val="tx1"/>
                </a:solidFill>
                <a:latin typeface="Arial"/>
                <a:ea typeface="+mn-ea"/>
                <a:cs typeface="Arial"/>
              </a:defRPr>
            </a:lvl2pPr>
            <a:lvl3pPr marL="685800" indent="-137160" algn="l" defTabSz="457200" rtl="0" eaLnBrk="1" latinLnBrk="0" hangingPunct="1">
              <a:spcBef>
                <a:spcPct val="20000"/>
              </a:spcBef>
              <a:buFont typeface="Arial"/>
              <a:buChar char="•"/>
              <a:defRPr sz="1400" kern="1200">
                <a:solidFill>
                  <a:schemeClr val="tx1"/>
                </a:solidFill>
                <a:latin typeface="Arial"/>
                <a:ea typeface="+mn-ea"/>
                <a:cs typeface="Arial"/>
              </a:defRPr>
            </a:lvl3pPr>
            <a:lvl4pPr marL="868680" indent="-137160" algn="l" defTabSz="457200" rtl="0" eaLnBrk="1" latinLnBrk="0" hangingPunct="1">
              <a:spcBef>
                <a:spcPct val="20000"/>
              </a:spcBef>
              <a:buFont typeface="Arial"/>
              <a:buChar char="–"/>
              <a:defRPr sz="1400" kern="1200">
                <a:solidFill>
                  <a:schemeClr val="tx1"/>
                </a:solidFill>
                <a:latin typeface="Arial"/>
                <a:ea typeface="+mn-ea"/>
                <a:cs typeface="Arial"/>
              </a:defRPr>
            </a:lvl4pPr>
            <a:lvl5pPr marL="1143000" indent="-137160" algn="l" defTabSz="457200" rtl="0" eaLnBrk="1" latinLnBrk="0" hangingPunct="1">
              <a:spcBef>
                <a:spcPct val="20000"/>
              </a:spcBef>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400" dirty="0"/>
          </a:p>
        </p:txBody>
      </p:sp>
      <p:sp>
        <p:nvSpPr>
          <p:cNvPr id="3" name="Oval 2"/>
          <p:cNvSpPr/>
          <p:nvPr/>
        </p:nvSpPr>
        <p:spPr>
          <a:xfrm>
            <a:off x="5311588" y="3751729"/>
            <a:ext cx="3886200" cy="1062318"/>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1356005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48692" y="1447798"/>
            <a:ext cx="5897880" cy="2648501"/>
          </a:xfrm>
          <a:prstGeom prst="rect">
            <a:avLst/>
          </a:prstGeom>
        </p:spPr>
      </p:pic>
      <p:sp>
        <p:nvSpPr>
          <p:cNvPr id="2" name="Title 1"/>
          <p:cNvSpPr>
            <a:spLocks noGrp="1"/>
          </p:cNvSpPr>
          <p:nvPr>
            <p:ph type="title"/>
          </p:nvPr>
        </p:nvSpPr>
        <p:spPr/>
        <p:txBody>
          <a:bodyPr/>
          <a:lstStyle/>
          <a:p>
            <a:r>
              <a:rPr lang="es-ES_tradnl" noProof="0" dirty="0" err="1"/>
              <a:t>Enhanced</a:t>
            </a:r>
            <a:r>
              <a:rPr lang="es-ES_tradnl" noProof="0" dirty="0"/>
              <a:t> </a:t>
            </a:r>
            <a:r>
              <a:rPr lang="es-ES_tradnl" noProof="0" dirty="0" err="1"/>
              <a:t>Thematic</a:t>
            </a:r>
            <a:r>
              <a:rPr lang="es-ES_tradnl" noProof="0" dirty="0"/>
              <a:t> </a:t>
            </a:r>
            <a:r>
              <a:rPr lang="es-ES_tradnl" noProof="0" dirty="0" err="1"/>
              <a:t>Mapper</a:t>
            </a:r>
            <a:r>
              <a:rPr lang="es-ES_tradnl" noProof="0" dirty="0"/>
              <a:t> (ETM+)</a:t>
            </a:r>
            <a:r>
              <a:rPr lang="es-ES_tradnl" sz="1800" dirty="0"/>
              <a:t> </a:t>
            </a:r>
            <a:r>
              <a:rPr lang="es-ES_tradnl" sz="1800" noProof="0" dirty="0"/>
              <a:t>(</a:t>
            </a:r>
            <a:r>
              <a:rPr lang="es-ES_tradnl" sz="1800" noProof="0" dirty="0" err="1"/>
              <a:t>Mapeador</a:t>
            </a:r>
            <a:r>
              <a:rPr lang="es-ES_tradnl" sz="1800" noProof="0" dirty="0"/>
              <a:t> Temático Mejorado)</a:t>
            </a:r>
            <a:endParaRPr lang="es-ES_tradnl" noProof="0" dirty="0"/>
          </a:p>
        </p:txBody>
      </p:sp>
      <p:sp>
        <p:nvSpPr>
          <p:cNvPr id="3" name="Content Placeholder 2"/>
          <p:cNvSpPr>
            <a:spLocks noGrp="1"/>
          </p:cNvSpPr>
          <p:nvPr>
            <p:ph idx="1"/>
          </p:nvPr>
        </p:nvSpPr>
        <p:spPr>
          <a:xfrm>
            <a:off x="242252" y="1447799"/>
            <a:ext cx="5806440" cy="4489609"/>
          </a:xfrm>
        </p:spPr>
        <p:txBody>
          <a:bodyPr>
            <a:normAutofit/>
          </a:bodyPr>
          <a:lstStyle/>
          <a:p>
            <a:r>
              <a:rPr lang="es-ES_tradnl" noProof="0" dirty="0"/>
              <a:t>Abordo de </a:t>
            </a:r>
            <a:r>
              <a:rPr lang="es-ES_tradnl" b="1" noProof="0" dirty="0" err="1"/>
              <a:t>Landsat</a:t>
            </a:r>
            <a:r>
              <a:rPr lang="es-ES_tradnl" b="1" noProof="0" dirty="0"/>
              <a:t> 7</a:t>
            </a:r>
          </a:p>
          <a:p>
            <a:r>
              <a:rPr lang="es-ES_tradnl" noProof="0" dirty="0"/>
              <a:t>Satélite de órbita Polar</a:t>
            </a:r>
          </a:p>
          <a:p>
            <a:r>
              <a:rPr lang="es-ES_tradnl" noProof="0" dirty="0"/>
              <a:t>Cobertura y Resolución Espacial:</a:t>
            </a:r>
          </a:p>
          <a:p>
            <a:pPr lvl="1"/>
            <a:r>
              <a:rPr lang="es-ES_tradnl" noProof="0" dirty="0"/>
              <a:t>Global, Barrido: 185 km</a:t>
            </a:r>
          </a:p>
          <a:p>
            <a:pPr lvl="1"/>
            <a:r>
              <a:rPr lang="es-ES_tradnl" noProof="0" dirty="0"/>
              <a:t>Resolución Espacial: </a:t>
            </a:r>
          </a:p>
          <a:p>
            <a:pPr lvl="2"/>
            <a:r>
              <a:rPr lang="es-ES_tradnl" noProof="0" dirty="0"/>
              <a:t>15 m, 30 m, 60 m</a:t>
            </a:r>
          </a:p>
          <a:p>
            <a:r>
              <a:rPr lang="es-ES_tradnl" noProof="0" dirty="0"/>
              <a:t>Cobertura y Resolución Temporal:</a:t>
            </a:r>
          </a:p>
          <a:p>
            <a:pPr lvl="1"/>
            <a:r>
              <a:rPr lang="es-ES_tradnl" noProof="0" dirty="0"/>
              <a:t>15 de abril de1999 – presente</a:t>
            </a:r>
          </a:p>
          <a:p>
            <a:pPr lvl="1"/>
            <a:r>
              <a:rPr lang="es-ES_tradnl" noProof="0" dirty="0"/>
              <a:t>tiempo revisita de 16 días</a:t>
            </a:r>
          </a:p>
          <a:p>
            <a:endParaRPr lang="es-ES_tradnl" noProof="0" dirty="0"/>
          </a:p>
        </p:txBody>
      </p:sp>
      <p:sp>
        <p:nvSpPr>
          <p:cNvPr id="7" name="Content Placeholder 6"/>
          <p:cNvSpPr>
            <a:spLocks noGrp="1"/>
          </p:cNvSpPr>
          <p:nvPr>
            <p:ph sz="quarter" idx="11"/>
          </p:nvPr>
        </p:nvSpPr>
        <p:spPr/>
        <p:txBody>
          <a:bodyPr/>
          <a:lstStyle/>
          <a:p>
            <a:pPr marL="146241" indent="0">
              <a:buNone/>
            </a:pPr>
            <a:endParaRPr lang="en-US" dirty="0"/>
          </a:p>
        </p:txBody>
      </p:sp>
      <p:sp>
        <p:nvSpPr>
          <p:cNvPr id="6" name="Content Placeholder 5"/>
          <p:cNvSpPr>
            <a:spLocks noGrp="1"/>
          </p:cNvSpPr>
          <p:nvPr>
            <p:ph idx="12"/>
          </p:nvPr>
        </p:nvSpPr>
        <p:spPr>
          <a:xfrm>
            <a:off x="6140132" y="3733799"/>
            <a:ext cx="5806440" cy="2584346"/>
          </a:xfrm>
        </p:spPr>
        <p:txBody>
          <a:bodyPr>
            <a:normAutofit fontScale="92500"/>
          </a:bodyPr>
          <a:lstStyle/>
          <a:p>
            <a:pPr marL="146241" indent="0">
              <a:buNone/>
            </a:pPr>
            <a:r>
              <a:rPr lang="es-ES_tradnl" b="1" noProof="0" dirty="0"/>
              <a:t>Bandas espectrales: 8</a:t>
            </a:r>
          </a:p>
          <a:p>
            <a:r>
              <a:rPr lang="es-ES_tradnl" noProof="0" dirty="0"/>
              <a:t>Bandas Principales: azul-verde, verde, roja, térmica, IR, pancromática</a:t>
            </a:r>
          </a:p>
          <a:p>
            <a:pPr lvl="1"/>
            <a:r>
              <a:rPr lang="es-ES_tradnl" noProof="0" dirty="0" err="1"/>
              <a:t>Bands</a:t>
            </a:r>
            <a:r>
              <a:rPr lang="es-ES_tradnl" noProof="0" dirty="0"/>
              <a:t> 1-5, 7: 30 m</a:t>
            </a:r>
          </a:p>
          <a:p>
            <a:pPr lvl="1"/>
            <a:r>
              <a:rPr lang="es-ES_tradnl" noProof="0" dirty="0"/>
              <a:t>Band 6: 60 m</a:t>
            </a:r>
          </a:p>
          <a:p>
            <a:pPr lvl="1"/>
            <a:r>
              <a:rPr lang="es-ES_tradnl" noProof="0" dirty="0"/>
              <a:t>Band 8: 15 m</a:t>
            </a:r>
          </a:p>
        </p:txBody>
      </p:sp>
      <p:sp>
        <p:nvSpPr>
          <p:cNvPr id="4" name="Text Placeholder 3"/>
          <p:cNvSpPr>
            <a:spLocks noGrp="1"/>
          </p:cNvSpPr>
          <p:nvPr>
            <p:ph type="body" sz="quarter" idx="13"/>
          </p:nvPr>
        </p:nvSpPr>
        <p:spPr/>
        <p:txBody>
          <a:bodyPr>
            <a:normAutofit/>
          </a:bodyPr>
          <a:lstStyle/>
          <a:p>
            <a:r>
              <a:rPr lang="es-ES_tradnl" noProof="0" dirty="0">
                <a:hlinkClick r:id="rId3"/>
              </a:rPr>
              <a:t>http://landsat.gsfc.nasa.gov/landsat-7/</a:t>
            </a:r>
            <a:r>
              <a:rPr lang="es-ES_tradnl" noProof="0" dirty="0"/>
              <a:t> </a:t>
            </a:r>
          </a:p>
        </p:txBody>
      </p:sp>
      <p:sp>
        <p:nvSpPr>
          <p:cNvPr id="9" name="Rectangle 8"/>
          <p:cNvSpPr/>
          <p:nvPr/>
        </p:nvSpPr>
        <p:spPr>
          <a:xfrm>
            <a:off x="6323012" y="2923766"/>
            <a:ext cx="5623560" cy="43105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2951146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6048692" y="1447798"/>
            <a:ext cx="5897880" cy="2648501"/>
          </a:xfrm>
          <a:prstGeom prst="rect">
            <a:avLst/>
          </a:prstGeom>
        </p:spPr>
      </p:pic>
      <p:sp>
        <p:nvSpPr>
          <p:cNvPr id="2" name="Title 1"/>
          <p:cNvSpPr>
            <a:spLocks noGrp="1"/>
          </p:cNvSpPr>
          <p:nvPr>
            <p:ph type="title"/>
          </p:nvPr>
        </p:nvSpPr>
        <p:spPr/>
        <p:txBody>
          <a:bodyPr/>
          <a:lstStyle/>
          <a:p>
            <a:r>
              <a:rPr lang="es-ES_tradnl" noProof="0" dirty="0" err="1"/>
              <a:t>Operational</a:t>
            </a:r>
            <a:r>
              <a:rPr lang="es-ES_tradnl" noProof="0" dirty="0"/>
              <a:t> </a:t>
            </a:r>
            <a:r>
              <a:rPr lang="es-ES_tradnl" noProof="0" dirty="0" err="1"/>
              <a:t>Land</a:t>
            </a:r>
            <a:r>
              <a:rPr lang="es-ES_tradnl" noProof="0" dirty="0"/>
              <a:t> </a:t>
            </a:r>
            <a:r>
              <a:rPr lang="es-ES_tradnl" noProof="0" dirty="0" err="1"/>
              <a:t>Imager</a:t>
            </a:r>
            <a:r>
              <a:rPr lang="es-ES_tradnl" noProof="0" dirty="0"/>
              <a:t> (OLI) </a:t>
            </a:r>
            <a:r>
              <a:rPr lang="es-ES_tradnl" sz="1800" noProof="0" dirty="0"/>
              <a:t>(Captador de imágenes de la tierra operativo)</a:t>
            </a:r>
            <a:endParaRPr lang="es-ES_tradnl" sz="3200" noProof="0" dirty="0"/>
          </a:p>
        </p:txBody>
      </p:sp>
      <p:sp>
        <p:nvSpPr>
          <p:cNvPr id="3" name="Content Placeholder 2"/>
          <p:cNvSpPr>
            <a:spLocks noGrp="1"/>
          </p:cNvSpPr>
          <p:nvPr>
            <p:ph idx="1"/>
          </p:nvPr>
        </p:nvSpPr>
        <p:spPr>
          <a:xfrm>
            <a:off x="242252" y="1447799"/>
            <a:ext cx="5806440" cy="4489609"/>
          </a:xfrm>
        </p:spPr>
        <p:txBody>
          <a:bodyPr>
            <a:normAutofit/>
          </a:bodyPr>
          <a:lstStyle/>
          <a:p>
            <a:r>
              <a:rPr lang="es-ES_tradnl" noProof="0" dirty="0"/>
              <a:t>Abordo de </a:t>
            </a:r>
            <a:r>
              <a:rPr lang="es-ES_tradnl" noProof="0" dirty="0" err="1"/>
              <a:t>Landsat</a:t>
            </a:r>
            <a:r>
              <a:rPr lang="es-ES_tradnl" noProof="0" dirty="0"/>
              <a:t> 8</a:t>
            </a:r>
          </a:p>
          <a:p>
            <a:r>
              <a:rPr lang="es-ES_tradnl" noProof="0" dirty="0"/>
              <a:t>Satélite de órbita polar</a:t>
            </a:r>
          </a:p>
          <a:p>
            <a:r>
              <a:rPr lang="es-ES_tradnl" noProof="0" dirty="0"/>
              <a:t>Cobertura y Resolución Espacial</a:t>
            </a:r>
          </a:p>
          <a:p>
            <a:pPr lvl="1"/>
            <a:r>
              <a:rPr lang="es-ES_tradnl" noProof="0" dirty="0"/>
              <a:t>Global, Barrido: 185 km</a:t>
            </a:r>
          </a:p>
          <a:p>
            <a:pPr lvl="1"/>
            <a:r>
              <a:rPr lang="es-ES_tradnl" noProof="0" dirty="0"/>
              <a:t>Resolución Espacial: 15 m, 30 m</a:t>
            </a:r>
          </a:p>
          <a:p>
            <a:r>
              <a:rPr lang="es-ES_tradnl" noProof="0" dirty="0"/>
              <a:t>Cobertura y Resolución Temporal:</a:t>
            </a:r>
          </a:p>
          <a:p>
            <a:pPr lvl="1"/>
            <a:r>
              <a:rPr lang="es-ES_tradnl" noProof="0" dirty="0"/>
              <a:t>11 de febrero de 2013 – presente</a:t>
            </a:r>
          </a:p>
          <a:p>
            <a:pPr lvl="1"/>
            <a:r>
              <a:rPr lang="es-ES_tradnl" noProof="0" dirty="0"/>
              <a:t>tiempo de revisita de 16 días</a:t>
            </a:r>
          </a:p>
        </p:txBody>
      </p:sp>
      <p:sp>
        <p:nvSpPr>
          <p:cNvPr id="6" name="Content Placeholder 5"/>
          <p:cNvSpPr>
            <a:spLocks noGrp="1"/>
          </p:cNvSpPr>
          <p:nvPr>
            <p:ph idx="12"/>
          </p:nvPr>
        </p:nvSpPr>
        <p:spPr>
          <a:xfrm>
            <a:off x="6140132" y="3733799"/>
            <a:ext cx="5806440" cy="2584346"/>
          </a:xfrm>
        </p:spPr>
        <p:txBody>
          <a:bodyPr>
            <a:normAutofit/>
          </a:bodyPr>
          <a:lstStyle/>
          <a:p>
            <a:pPr marL="146241" indent="0">
              <a:buNone/>
            </a:pPr>
            <a:r>
              <a:rPr lang="es-ES_tradnl" b="1" noProof="0" dirty="0"/>
              <a:t>Bandas Espectrales: 9</a:t>
            </a:r>
          </a:p>
          <a:p>
            <a:pPr marL="489141" indent="-342900"/>
            <a:r>
              <a:rPr lang="es-ES_tradnl" noProof="0" dirty="0"/>
              <a:t>Bandas Principales: azul, azul-verde, roja, casi IR, onda corta, pancromática</a:t>
            </a:r>
          </a:p>
          <a:p>
            <a:pPr marL="745128" lvl="1" indent="-342900"/>
            <a:r>
              <a:rPr lang="es-ES_tradnl" noProof="0" dirty="0"/>
              <a:t>Bandas 1-7, 9: 30 m</a:t>
            </a:r>
          </a:p>
          <a:p>
            <a:pPr marL="745128" lvl="1" indent="-342900"/>
            <a:r>
              <a:rPr lang="es-ES_tradnl" noProof="0" dirty="0"/>
              <a:t>Banda 8: 15 m</a:t>
            </a:r>
          </a:p>
        </p:txBody>
      </p:sp>
      <p:sp>
        <p:nvSpPr>
          <p:cNvPr id="4" name="Text Placeholder 3"/>
          <p:cNvSpPr>
            <a:spLocks noGrp="1"/>
          </p:cNvSpPr>
          <p:nvPr>
            <p:ph type="body" sz="quarter" idx="13"/>
          </p:nvPr>
        </p:nvSpPr>
        <p:spPr/>
        <p:txBody>
          <a:bodyPr>
            <a:normAutofit/>
          </a:bodyPr>
          <a:lstStyle/>
          <a:p>
            <a:r>
              <a:rPr lang="es-ES_tradnl" noProof="0" dirty="0">
                <a:hlinkClick r:id="rId3"/>
              </a:rPr>
              <a:t>http://landsat.gsfc.nasa.gov/landsat-8/</a:t>
            </a:r>
            <a:r>
              <a:rPr lang="es-ES_tradnl" noProof="0" dirty="0"/>
              <a:t> </a:t>
            </a:r>
          </a:p>
        </p:txBody>
      </p:sp>
      <p:sp>
        <p:nvSpPr>
          <p:cNvPr id="9" name="Rectangle 8"/>
          <p:cNvSpPr/>
          <p:nvPr/>
        </p:nvSpPr>
        <p:spPr>
          <a:xfrm>
            <a:off x="6323012" y="2375272"/>
            <a:ext cx="5623560" cy="59652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62381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74171" y="1127770"/>
            <a:ext cx="3840481" cy="2720518"/>
          </a:xfrm>
          <a:prstGeom prst="rect">
            <a:avLst/>
          </a:prstGeom>
        </p:spPr>
      </p:pic>
      <p:sp>
        <p:nvSpPr>
          <p:cNvPr id="2" name="Title 1"/>
          <p:cNvSpPr>
            <a:spLocks noGrp="1"/>
          </p:cNvSpPr>
          <p:nvPr>
            <p:ph type="title"/>
          </p:nvPr>
        </p:nvSpPr>
        <p:spPr>
          <a:xfrm>
            <a:off x="242252" y="128017"/>
            <a:ext cx="11704320" cy="874250"/>
          </a:xfrm>
        </p:spPr>
        <p:txBody>
          <a:bodyPr/>
          <a:lstStyle/>
          <a:p>
            <a:r>
              <a:rPr lang="es-ES_tradnl" noProof="0" dirty="0"/>
              <a:t>Dónde Obtener Imágenes de </a:t>
            </a:r>
            <a:r>
              <a:rPr lang="es-ES_tradnl" noProof="0" dirty="0" err="1"/>
              <a:t>Landsat</a:t>
            </a:r>
            <a:r>
              <a:rPr lang="es-ES_tradnl" noProof="0" dirty="0"/>
              <a:t> y Datos sobre la Reflectancia de Diferentes Bandas</a:t>
            </a:r>
          </a:p>
        </p:txBody>
      </p:sp>
      <p:sp>
        <p:nvSpPr>
          <p:cNvPr id="3" name="Content Placeholder 2"/>
          <p:cNvSpPr>
            <a:spLocks noGrp="1"/>
          </p:cNvSpPr>
          <p:nvPr>
            <p:ph idx="1"/>
          </p:nvPr>
        </p:nvSpPr>
        <p:spPr>
          <a:xfrm>
            <a:off x="242252" y="4038600"/>
            <a:ext cx="3840480" cy="1898807"/>
          </a:xfrm>
          <a:noFill/>
        </p:spPr>
        <p:txBody>
          <a:bodyPr/>
          <a:lstStyle/>
          <a:p>
            <a:pPr marL="146278" indent="0" algn="ctr">
              <a:buNone/>
            </a:pPr>
            <a:r>
              <a:rPr lang="es-ES_tradnl" sz="2400" noProof="0" dirty="0" err="1"/>
              <a:t>Earth</a:t>
            </a:r>
            <a:r>
              <a:rPr lang="es-ES_tradnl" sz="2400" noProof="0" dirty="0"/>
              <a:t> Explorer: </a:t>
            </a:r>
          </a:p>
          <a:p>
            <a:pPr marL="146278" indent="0" algn="ctr">
              <a:buNone/>
            </a:pPr>
            <a:r>
              <a:rPr lang="es-ES_tradnl" sz="2400" noProof="0" dirty="0">
                <a:hlinkClick r:id="rId4"/>
              </a:rPr>
              <a:t>http://earthexplorer.</a:t>
            </a:r>
            <a:br>
              <a:rPr lang="es-ES_tradnl" sz="2400" noProof="0" dirty="0">
                <a:hlinkClick r:id="rId4"/>
              </a:rPr>
            </a:br>
            <a:r>
              <a:rPr lang="es-ES_tradnl" sz="2400" noProof="0" dirty="0">
                <a:hlinkClick r:id="rId4"/>
              </a:rPr>
              <a:t>usgs.gov/</a:t>
            </a:r>
            <a:r>
              <a:rPr lang="es-ES_tradnl" sz="2400" noProof="0" dirty="0"/>
              <a:t> </a:t>
            </a:r>
          </a:p>
        </p:txBody>
      </p:sp>
      <p:sp>
        <p:nvSpPr>
          <p:cNvPr id="5" name="Content Placeholder 4"/>
          <p:cNvSpPr>
            <a:spLocks noGrp="1"/>
          </p:cNvSpPr>
          <p:nvPr>
            <p:ph idx="12"/>
          </p:nvPr>
        </p:nvSpPr>
        <p:spPr>
          <a:xfrm>
            <a:off x="4174172" y="4038600"/>
            <a:ext cx="3840480" cy="1898808"/>
          </a:xfrm>
        </p:spPr>
        <p:txBody>
          <a:bodyPr/>
          <a:lstStyle/>
          <a:p>
            <a:pPr marL="146278" indent="0" algn="ctr">
              <a:buNone/>
            </a:pPr>
            <a:r>
              <a:rPr lang="es-ES_tradnl" sz="2400" noProof="0" dirty="0" err="1"/>
              <a:t>GloVis</a:t>
            </a:r>
            <a:endParaRPr lang="es-ES_tradnl" sz="2400" noProof="0" dirty="0"/>
          </a:p>
          <a:p>
            <a:pPr marL="146278" indent="0" algn="ctr">
              <a:buNone/>
            </a:pPr>
            <a:r>
              <a:rPr lang="es-ES_tradnl" sz="2400" noProof="0" dirty="0">
                <a:hlinkClick r:id="rId5"/>
              </a:rPr>
              <a:t>http://glovis.usgs.gov/</a:t>
            </a:r>
            <a:r>
              <a:rPr lang="es-ES_tradnl" sz="2400" noProof="0" dirty="0"/>
              <a:t> </a:t>
            </a:r>
          </a:p>
        </p:txBody>
      </p:sp>
      <p:sp>
        <p:nvSpPr>
          <p:cNvPr id="6" name="Content Placeholder 5"/>
          <p:cNvSpPr>
            <a:spLocks noGrp="1"/>
          </p:cNvSpPr>
          <p:nvPr>
            <p:ph idx="13"/>
          </p:nvPr>
        </p:nvSpPr>
        <p:spPr>
          <a:xfrm>
            <a:off x="8106092" y="4038600"/>
            <a:ext cx="3840480" cy="1898808"/>
          </a:xfrm>
        </p:spPr>
        <p:txBody>
          <a:bodyPr>
            <a:normAutofit/>
          </a:bodyPr>
          <a:lstStyle/>
          <a:p>
            <a:pPr marL="146278" indent="0" algn="ctr">
              <a:buNone/>
            </a:pPr>
            <a:r>
              <a:rPr lang="es-ES_tradnl" sz="2400" noProof="0" dirty="0" err="1"/>
              <a:t>Landsat</a:t>
            </a:r>
            <a:r>
              <a:rPr lang="es-ES_tradnl" sz="2400" noProof="0" dirty="0"/>
              <a:t> Look </a:t>
            </a:r>
            <a:r>
              <a:rPr lang="es-ES_tradnl" sz="2400" noProof="0" dirty="0" err="1"/>
              <a:t>Viewer</a:t>
            </a:r>
            <a:r>
              <a:rPr lang="es-ES_tradnl" sz="2400" noProof="0" dirty="0"/>
              <a:t>:</a:t>
            </a:r>
          </a:p>
          <a:p>
            <a:pPr marL="146278" indent="0" algn="ctr">
              <a:buNone/>
            </a:pPr>
            <a:r>
              <a:rPr lang="es-ES_tradnl" sz="2400" noProof="0" dirty="0">
                <a:hlinkClick r:id="rId6"/>
              </a:rPr>
              <a:t>http://landsatlook.usgs.gov/</a:t>
            </a:r>
            <a:r>
              <a:rPr lang="es-ES_tradnl" sz="2400" noProof="0" dirty="0"/>
              <a:t> </a:t>
            </a:r>
          </a:p>
        </p:txBody>
      </p:sp>
      <p:grpSp>
        <p:nvGrpSpPr>
          <p:cNvPr id="9" name="Group 8"/>
          <p:cNvGrpSpPr/>
          <p:nvPr/>
        </p:nvGrpSpPr>
        <p:grpSpPr>
          <a:xfrm>
            <a:off x="8106092" y="1130282"/>
            <a:ext cx="3840482" cy="2718006"/>
            <a:chOff x="8476692" y="2373311"/>
            <a:chExt cx="3230067" cy="2286000"/>
          </a:xfrm>
        </p:grpSpPr>
        <p:pic>
          <p:nvPicPr>
            <p:cNvPr id="10" name="Picture 9" descr="Screen Shot 2017-08-09 at 12.21.33 AM.png"/>
            <p:cNvPicPr>
              <a:picLocks noChangeAspect="1"/>
            </p:cNvPicPr>
            <p:nvPr/>
          </p:nvPicPr>
          <p:blipFill rotWithShape="1">
            <a:blip r:embed="rId7" cstate="hqprint">
              <a:extLst>
                <a:ext uri="{28A0092B-C50C-407E-A947-70E740481C1C}">
                  <a14:useLocalDpi xmlns:a14="http://schemas.microsoft.com/office/drawing/2010/main"/>
                </a:ext>
              </a:extLst>
            </a:blip>
            <a:srcRect t="-369"/>
            <a:stretch/>
          </p:blipFill>
          <p:spPr>
            <a:xfrm>
              <a:off x="8476692" y="2373311"/>
              <a:ext cx="3230067" cy="2286000"/>
            </a:xfrm>
            <a:prstGeom prst="rect">
              <a:avLst/>
            </a:prstGeom>
          </p:spPr>
        </p:pic>
        <p:pic>
          <p:nvPicPr>
            <p:cNvPr id="11" name="Picture 10" descr="Screen Shot 2017-08-09 at 12.21.33 AM.png"/>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476692" y="2420753"/>
              <a:ext cx="1232034" cy="264695"/>
            </a:xfrm>
            <a:prstGeom prst="rect">
              <a:avLst/>
            </a:prstGeom>
          </p:spPr>
        </p:pic>
      </p:grpSp>
      <p:pic>
        <p:nvPicPr>
          <p:cNvPr id="15" name="Content Placeholder 11"/>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242253" y="1130282"/>
            <a:ext cx="3840478" cy="2718006"/>
          </a:xfrm>
          <a:prstGeom prst="rect">
            <a:avLst/>
          </a:prstGeom>
        </p:spPr>
      </p:pic>
    </p:spTree>
    <p:extLst>
      <p:ext uri="{BB962C8B-B14F-4D97-AF65-F5344CB8AC3E}">
        <p14:creationId xmlns:p14="http://schemas.microsoft.com/office/powerpoint/2010/main" val="3906876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noProof="0" dirty="0"/>
              <a:t>Los Satélites Terra y </a:t>
            </a:r>
            <a:r>
              <a:rPr lang="es-ES_tradnl" noProof="0" dirty="0" err="1"/>
              <a:t>Aqua</a:t>
            </a:r>
            <a:r>
              <a:rPr lang="es-ES_tradnl" noProof="0" dirty="0"/>
              <a:t> y sus Sensores</a:t>
            </a:r>
          </a:p>
        </p:txBody>
      </p:sp>
      <p:sp>
        <p:nvSpPr>
          <p:cNvPr id="6" name="Content Placeholder 5"/>
          <p:cNvSpPr>
            <a:spLocks noGrp="1"/>
          </p:cNvSpPr>
          <p:nvPr>
            <p:ph idx="1"/>
          </p:nvPr>
        </p:nvSpPr>
        <p:spPr>
          <a:xfrm>
            <a:off x="242252" y="1130283"/>
            <a:ext cx="5806440" cy="5187862"/>
          </a:xfrm>
        </p:spPr>
        <p:txBody>
          <a:bodyPr/>
          <a:lstStyle/>
          <a:p>
            <a:pPr marL="146278" indent="0" algn="ctr">
              <a:buNone/>
            </a:pPr>
            <a:r>
              <a:rPr lang="es-ES_tradnl" b="1" noProof="0" dirty="0"/>
              <a:t>Terra</a:t>
            </a:r>
          </a:p>
          <a:p>
            <a:pPr marL="146278" indent="0" algn="ctr">
              <a:buNone/>
            </a:pPr>
            <a:r>
              <a:rPr lang="es-ES_tradnl" noProof="0" dirty="0">
                <a:hlinkClick r:id="rId3"/>
              </a:rPr>
              <a:t>http://terra.nasa.gov</a:t>
            </a:r>
            <a:endParaRPr lang="es-ES_tradnl" noProof="0" dirty="0"/>
          </a:p>
          <a:p>
            <a:r>
              <a:rPr lang="es-ES_tradnl" noProof="0" dirty="0"/>
              <a:t>Órbita polar, 10h30 hora de cruce ecuatorial</a:t>
            </a:r>
          </a:p>
          <a:p>
            <a:r>
              <a:rPr lang="es-ES_tradnl" noProof="0" dirty="0"/>
              <a:t>Cobertura Global</a:t>
            </a:r>
          </a:p>
          <a:p>
            <a:r>
              <a:rPr lang="es-ES_tradnl" noProof="0" dirty="0"/>
              <a:t>18 de diciembre de 1999 – Presente</a:t>
            </a:r>
          </a:p>
          <a:p>
            <a:r>
              <a:rPr lang="es-ES_tradnl" noProof="0" dirty="0"/>
              <a:t>1 a 2 observaciones al día</a:t>
            </a:r>
          </a:p>
          <a:p>
            <a:r>
              <a:rPr lang="es-ES_tradnl" noProof="0" dirty="0"/>
              <a:t>Sensores:</a:t>
            </a:r>
          </a:p>
          <a:p>
            <a:pPr lvl="1"/>
            <a:r>
              <a:rPr lang="es-ES_tradnl" noProof="0" dirty="0"/>
              <a:t>ASTER, CERES, MISR, MODIS, MOPITT</a:t>
            </a:r>
          </a:p>
        </p:txBody>
      </p:sp>
      <p:sp>
        <p:nvSpPr>
          <p:cNvPr id="3" name="Content Placeholder 2"/>
          <p:cNvSpPr>
            <a:spLocks noGrp="1"/>
          </p:cNvSpPr>
          <p:nvPr>
            <p:ph sz="quarter" idx="11"/>
          </p:nvPr>
        </p:nvSpPr>
        <p:spPr/>
        <p:txBody>
          <a:bodyPr/>
          <a:lstStyle/>
          <a:p>
            <a:endParaRPr lang="en-US" dirty="0"/>
          </a:p>
        </p:txBody>
      </p:sp>
      <p:sp>
        <p:nvSpPr>
          <p:cNvPr id="2" name="Content Placeholder 1"/>
          <p:cNvSpPr>
            <a:spLocks noGrp="1"/>
          </p:cNvSpPr>
          <p:nvPr>
            <p:ph idx="12"/>
          </p:nvPr>
        </p:nvSpPr>
        <p:spPr>
          <a:xfrm>
            <a:off x="6140132" y="1124119"/>
            <a:ext cx="5806440" cy="5194025"/>
          </a:xfrm>
        </p:spPr>
        <p:txBody>
          <a:bodyPr/>
          <a:lstStyle/>
          <a:p>
            <a:pPr marL="146278" indent="0" algn="ctr">
              <a:buNone/>
            </a:pPr>
            <a:r>
              <a:rPr lang="es-ES_tradnl" b="1" noProof="0" dirty="0" err="1"/>
              <a:t>Aqua</a:t>
            </a:r>
            <a:endParaRPr lang="es-ES_tradnl" b="1" noProof="0" dirty="0"/>
          </a:p>
          <a:p>
            <a:pPr marL="146278" indent="0" algn="ctr">
              <a:buNone/>
            </a:pPr>
            <a:r>
              <a:rPr lang="es-ES_tradnl" noProof="0" dirty="0">
                <a:hlinkClick r:id="rId4"/>
              </a:rPr>
              <a:t>http://aqua.nasa.gov/</a:t>
            </a:r>
            <a:r>
              <a:rPr lang="es-ES_tradnl" noProof="0" dirty="0"/>
              <a:t> </a:t>
            </a:r>
          </a:p>
          <a:p>
            <a:r>
              <a:rPr lang="es-ES_tradnl" noProof="0" dirty="0"/>
              <a:t>Órbita polar, 13h30 hora de cruce ecuatorial</a:t>
            </a:r>
          </a:p>
          <a:p>
            <a:r>
              <a:rPr lang="es-ES_tradnl" noProof="0" dirty="0"/>
              <a:t>Cobertura Global</a:t>
            </a:r>
          </a:p>
          <a:p>
            <a:r>
              <a:rPr lang="es-ES_tradnl" noProof="0" dirty="0"/>
              <a:t>4 de mayo de 2002 – Presente</a:t>
            </a:r>
          </a:p>
          <a:p>
            <a:r>
              <a:rPr lang="es-ES_tradnl" noProof="0" dirty="0"/>
              <a:t>1 a 2 observaciones al día</a:t>
            </a:r>
          </a:p>
          <a:p>
            <a:r>
              <a:rPr lang="es-ES_tradnl" noProof="0" dirty="0"/>
              <a:t>Sensores:  </a:t>
            </a:r>
          </a:p>
          <a:p>
            <a:pPr lvl="1"/>
            <a:r>
              <a:rPr lang="es-ES_tradnl" noProof="0" dirty="0"/>
              <a:t>AIRS, AMSU, CERES, MODIS, </a:t>
            </a:r>
            <a:br>
              <a:rPr lang="es-ES_tradnl" noProof="0" dirty="0"/>
            </a:br>
            <a:r>
              <a:rPr lang="es-ES_tradnl" noProof="0" dirty="0"/>
              <a:t>AMSR-E</a:t>
            </a:r>
          </a:p>
        </p:txBody>
      </p:sp>
    </p:spTree>
    <p:extLst>
      <p:ext uri="{BB962C8B-B14F-4D97-AF65-F5344CB8AC3E}">
        <p14:creationId xmlns:p14="http://schemas.microsoft.com/office/powerpoint/2010/main" val="509468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_tradnl" noProof="0" dirty="0" err="1"/>
              <a:t>MODerate</a:t>
            </a:r>
            <a:r>
              <a:rPr lang="es-ES_tradnl" noProof="0" dirty="0"/>
              <a:t> </a:t>
            </a:r>
            <a:r>
              <a:rPr lang="es-ES_tradnl" noProof="0" dirty="0" err="1"/>
              <a:t>Resolution</a:t>
            </a:r>
            <a:r>
              <a:rPr lang="es-ES_tradnl" noProof="0" dirty="0"/>
              <a:t> </a:t>
            </a:r>
            <a:r>
              <a:rPr lang="es-ES_tradnl" noProof="0" dirty="0" err="1"/>
              <a:t>Imaging</a:t>
            </a:r>
            <a:r>
              <a:rPr lang="es-ES_tradnl" noProof="0" dirty="0"/>
              <a:t> </a:t>
            </a:r>
            <a:r>
              <a:rPr lang="es-ES_tradnl" noProof="0" dirty="0" err="1"/>
              <a:t>Spectroradiometer</a:t>
            </a:r>
            <a:r>
              <a:rPr lang="es-ES_tradnl" noProof="0" dirty="0"/>
              <a:t> (MODIS) </a:t>
            </a:r>
            <a:r>
              <a:rPr lang="es-ES_tradnl" sz="1800" noProof="0" dirty="0"/>
              <a:t>(</a:t>
            </a:r>
            <a:r>
              <a:rPr lang="es-ES_tradnl" sz="1800" noProof="0" dirty="0" err="1"/>
              <a:t>Espectrorradiómetro</a:t>
            </a:r>
            <a:r>
              <a:rPr lang="es-ES_tradnl" sz="1800" noProof="0" dirty="0"/>
              <a:t> de Imágenes de Resolución Moderada)</a:t>
            </a:r>
            <a:endParaRPr lang="es-ES_tradnl" noProof="0" dirty="0"/>
          </a:p>
        </p:txBody>
      </p:sp>
      <p:sp>
        <p:nvSpPr>
          <p:cNvPr id="7" name="Content Placeholder 6"/>
          <p:cNvSpPr>
            <a:spLocks noGrp="1"/>
          </p:cNvSpPr>
          <p:nvPr>
            <p:ph idx="1"/>
          </p:nvPr>
        </p:nvSpPr>
        <p:spPr>
          <a:xfrm>
            <a:off x="242252" y="1447799"/>
            <a:ext cx="7895908" cy="4870346"/>
          </a:xfrm>
        </p:spPr>
        <p:txBody>
          <a:bodyPr>
            <a:normAutofit/>
          </a:bodyPr>
          <a:lstStyle/>
          <a:p>
            <a:r>
              <a:rPr lang="es-ES_tradnl" noProof="0"/>
              <a:t>Resolución Espacial</a:t>
            </a:r>
          </a:p>
          <a:p>
            <a:pPr lvl="1"/>
            <a:r>
              <a:rPr lang="es-ES_tradnl" noProof="0" dirty="0"/>
              <a:t>Global, barrido: 2,330 km</a:t>
            </a:r>
          </a:p>
          <a:p>
            <a:pPr lvl="1"/>
            <a:r>
              <a:rPr lang="es-ES_tradnl" noProof="0" dirty="0"/>
              <a:t>250 m, 500 m, 1 km</a:t>
            </a:r>
          </a:p>
          <a:p>
            <a:r>
              <a:rPr lang="es-ES_tradnl" noProof="0" dirty="0"/>
              <a:t>Resolución Temporal</a:t>
            </a:r>
          </a:p>
          <a:p>
            <a:pPr lvl="1"/>
            <a:r>
              <a:rPr lang="es-ES_tradnl" noProof="0" dirty="0"/>
              <a:t>Diaria, 8 días, 16 días, mensual, trimestral, anual</a:t>
            </a:r>
          </a:p>
          <a:p>
            <a:pPr lvl="1"/>
            <a:r>
              <a:rPr lang="es-ES_tradnl" noProof="0" dirty="0"/>
              <a:t>2000 – presente</a:t>
            </a:r>
          </a:p>
          <a:p>
            <a:r>
              <a:rPr lang="es-ES_tradnl" noProof="0" dirty="0"/>
              <a:t>Formato de Datos</a:t>
            </a:r>
          </a:p>
          <a:p>
            <a:pPr lvl="1"/>
            <a:r>
              <a:rPr lang="es-ES_tradnl" noProof="0" dirty="0" err="1"/>
              <a:t>Hierarchal</a:t>
            </a:r>
            <a:r>
              <a:rPr lang="es-ES_tradnl" noProof="0" dirty="0"/>
              <a:t> data </a:t>
            </a:r>
            <a:r>
              <a:rPr lang="es-ES_tradnl" noProof="0" dirty="0" err="1"/>
              <a:t>format</a:t>
            </a:r>
            <a:r>
              <a:rPr lang="es-ES_tradnl" noProof="0" dirty="0"/>
              <a:t> – </a:t>
            </a:r>
            <a:r>
              <a:rPr lang="es-ES_tradnl" noProof="0" dirty="0" err="1"/>
              <a:t>Earth</a:t>
            </a:r>
            <a:r>
              <a:rPr lang="es-ES_tradnl" noProof="0" dirty="0"/>
              <a:t> </a:t>
            </a:r>
            <a:r>
              <a:rPr lang="es-ES_tradnl" noProof="0" dirty="0" err="1"/>
              <a:t>Observing</a:t>
            </a:r>
            <a:r>
              <a:rPr lang="es-ES_tradnl" noProof="0" dirty="0"/>
              <a:t> </a:t>
            </a:r>
            <a:r>
              <a:rPr lang="es-ES_tradnl" noProof="0" dirty="0" err="1"/>
              <a:t>System</a:t>
            </a:r>
            <a:r>
              <a:rPr lang="es-ES_tradnl" noProof="0" dirty="0"/>
              <a:t> </a:t>
            </a:r>
            <a:r>
              <a:rPr lang="es-ES_tradnl" noProof="0" dirty="0" err="1"/>
              <a:t>Format</a:t>
            </a:r>
            <a:r>
              <a:rPr lang="es-ES_tradnl" noProof="0" dirty="0"/>
              <a:t> (HDF–EO8) (Formato de datos jerárquico – Formato de Sistema de Observación Terrestre)</a:t>
            </a:r>
          </a:p>
        </p:txBody>
      </p:sp>
      <p:sp>
        <p:nvSpPr>
          <p:cNvPr id="9" name="Text Placeholder 8"/>
          <p:cNvSpPr>
            <a:spLocks noGrp="1"/>
          </p:cNvSpPr>
          <p:nvPr>
            <p:ph type="body" sz="quarter" idx="13"/>
          </p:nvPr>
        </p:nvSpPr>
        <p:spPr/>
        <p:txBody>
          <a:bodyPr/>
          <a:lstStyle/>
          <a:p>
            <a:r>
              <a:rPr lang="es-ES_tradnl" noProof="0">
                <a:hlinkClick r:id="rId3"/>
              </a:rPr>
              <a:t>http://modis.gsfc.nasa.gov/</a:t>
            </a:r>
            <a:r>
              <a:rPr lang="es-ES_tradnl" noProof="0"/>
              <a:t> </a:t>
            </a:r>
            <a:endParaRPr lang="es-ES_tradnl" noProof="0" dirty="0"/>
          </a:p>
        </p:txBody>
      </p:sp>
      <p:pic>
        <p:nvPicPr>
          <p:cNvPr id="12" name="Picture 11" descr="Screen Shot 2014-04-25 at 2.05.4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2920" y="1447799"/>
            <a:ext cx="3583652" cy="1799965"/>
          </a:xfrm>
          <a:prstGeom prst="rect">
            <a:avLst/>
          </a:prstGeom>
          <a:ln>
            <a:noFill/>
          </a:ln>
          <a:effectLst/>
        </p:spPr>
      </p:pic>
      <p:pic>
        <p:nvPicPr>
          <p:cNvPr id="13" name="Content Placeholder 9"/>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362920" y="3293731"/>
            <a:ext cx="3587926" cy="2794331"/>
          </a:xfrm>
          <a:prstGeom prst="rect">
            <a:avLst/>
          </a:prstGeom>
        </p:spPr>
      </p:pic>
    </p:spTree>
    <p:extLst>
      <p:ext uri="{BB962C8B-B14F-4D97-AF65-F5344CB8AC3E}">
        <p14:creationId xmlns:p14="http://schemas.microsoft.com/office/powerpoint/2010/main" val="800695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_tradnl" noProof="0" dirty="0" err="1"/>
              <a:t>MODerate</a:t>
            </a:r>
            <a:r>
              <a:rPr lang="es-ES_tradnl" noProof="0" dirty="0"/>
              <a:t> </a:t>
            </a:r>
            <a:r>
              <a:rPr lang="es-ES_tradnl" noProof="0" dirty="0" err="1"/>
              <a:t>Resolution</a:t>
            </a:r>
            <a:r>
              <a:rPr lang="es-ES_tradnl" noProof="0" dirty="0"/>
              <a:t> </a:t>
            </a:r>
            <a:r>
              <a:rPr lang="es-ES_tradnl" noProof="0" dirty="0" err="1"/>
              <a:t>Imaging</a:t>
            </a:r>
            <a:r>
              <a:rPr lang="es-ES_tradnl" noProof="0" dirty="0"/>
              <a:t> </a:t>
            </a:r>
            <a:r>
              <a:rPr lang="es-ES_tradnl" noProof="0" dirty="0" err="1"/>
              <a:t>Spectroradiometer</a:t>
            </a:r>
            <a:r>
              <a:rPr lang="es-ES_tradnl" noProof="0" dirty="0"/>
              <a:t> (MODIS)</a:t>
            </a:r>
            <a:br>
              <a:rPr lang="es-ES_tradnl" noProof="0" dirty="0"/>
            </a:br>
            <a:r>
              <a:rPr lang="es-ES_tradnl" sz="1800" noProof="0" dirty="0"/>
              <a:t>(</a:t>
            </a:r>
            <a:r>
              <a:rPr lang="es-ES_tradnl" sz="1800" noProof="0" dirty="0" err="1"/>
              <a:t>Espectrorradiómetro</a:t>
            </a:r>
            <a:r>
              <a:rPr lang="es-ES_tradnl" sz="1800" noProof="0" dirty="0"/>
              <a:t> de Imágenes de Resolución Moderada)</a:t>
            </a:r>
          </a:p>
        </p:txBody>
      </p:sp>
      <p:sp>
        <p:nvSpPr>
          <p:cNvPr id="7" name="Content Placeholder 6"/>
          <p:cNvSpPr>
            <a:spLocks noGrp="1"/>
          </p:cNvSpPr>
          <p:nvPr>
            <p:ph idx="1"/>
          </p:nvPr>
        </p:nvSpPr>
        <p:spPr>
          <a:xfrm>
            <a:off x="242252" y="1447799"/>
            <a:ext cx="7833360" cy="4489609"/>
          </a:xfrm>
        </p:spPr>
        <p:txBody>
          <a:bodyPr>
            <a:noAutofit/>
          </a:bodyPr>
          <a:lstStyle/>
          <a:p>
            <a:r>
              <a:rPr lang="es-ES_tradnl" noProof="0" dirty="0"/>
              <a:t>Cobertura Espectral</a:t>
            </a:r>
          </a:p>
          <a:p>
            <a:pPr lvl="1"/>
            <a:r>
              <a:rPr lang="es-ES_tradnl" noProof="0" dirty="0"/>
              <a:t>36 bandas (bandas principales incluyen roja, azul, IR, casi IR, IR media)</a:t>
            </a:r>
          </a:p>
          <a:p>
            <a:pPr lvl="2"/>
            <a:r>
              <a:rPr lang="es-ES_tradnl" noProof="0" dirty="0"/>
              <a:t>Bandas 1-2: 250 m</a:t>
            </a:r>
          </a:p>
          <a:p>
            <a:pPr lvl="2"/>
            <a:r>
              <a:rPr lang="es-ES_tradnl" noProof="0" dirty="0"/>
              <a:t>Bandas 3-7: 500 m</a:t>
            </a:r>
          </a:p>
          <a:p>
            <a:pPr lvl="2"/>
            <a:r>
              <a:rPr lang="es-ES_tradnl" noProof="0" dirty="0"/>
              <a:t>Bandas 8-36: 1000 m</a:t>
            </a:r>
          </a:p>
        </p:txBody>
      </p:sp>
      <p:sp>
        <p:nvSpPr>
          <p:cNvPr id="10" name="Content Placeholder 9"/>
          <p:cNvSpPr>
            <a:spLocks noGrp="1"/>
          </p:cNvSpPr>
          <p:nvPr>
            <p:ph sz="quarter" idx="11"/>
          </p:nvPr>
        </p:nvSpPr>
        <p:spPr/>
        <p:txBody>
          <a:bodyPr/>
          <a:lstStyle/>
          <a:p>
            <a:endParaRPr lang="en-US"/>
          </a:p>
        </p:txBody>
      </p:sp>
      <p:sp>
        <p:nvSpPr>
          <p:cNvPr id="9" name="Text Placeholder 8"/>
          <p:cNvSpPr>
            <a:spLocks noGrp="1"/>
          </p:cNvSpPr>
          <p:nvPr>
            <p:ph type="body" sz="quarter" idx="13"/>
          </p:nvPr>
        </p:nvSpPr>
        <p:spPr/>
        <p:txBody>
          <a:bodyPr/>
          <a:lstStyle/>
          <a:p>
            <a:r>
              <a:rPr lang="es-ES_tradnl" noProof="0" dirty="0">
                <a:hlinkClick r:id="rId3"/>
              </a:rPr>
              <a:t>http://modis.gsfc.nasa.gov/</a:t>
            </a:r>
            <a:r>
              <a:rPr lang="es-ES_tradnl" noProof="0" dirty="0"/>
              <a:t> </a:t>
            </a:r>
          </a:p>
        </p:txBody>
      </p:sp>
      <p:pic>
        <p:nvPicPr>
          <p:cNvPr id="12" name="Picture 11" descr="Screen Shot 2014-04-25 at 2.05.4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62920" y="1447799"/>
            <a:ext cx="3583652" cy="1799965"/>
          </a:xfrm>
          <a:prstGeom prst="rect">
            <a:avLst/>
          </a:prstGeom>
          <a:ln>
            <a:noFill/>
          </a:ln>
          <a:effectLst/>
        </p:spPr>
      </p:pic>
      <p:pic>
        <p:nvPicPr>
          <p:cNvPr id="13" name="Content Placeholder 9"/>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362920" y="3293731"/>
            <a:ext cx="3587926" cy="2794331"/>
          </a:xfrm>
          <a:prstGeom prst="rect">
            <a:avLst/>
          </a:prstGeom>
        </p:spPr>
      </p:pic>
    </p:spTree>
    <p:extLst>
      <p:ext uri="{BB962C8B-B14F-4D97-AF65-F5344CB8AC3E}">
        <p14:creationId xmlns:p14="http://schemas.microsoft.com/office/powerpoint/2010/main" val="76490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Objetivos de Aprendizaje</a:t>
            </a:r>
          </a:p>
        </p:txBody>
      </p:sp>
      <p:sp>
        <p:nvSpPr>
          <p:cNvPr id="3" name="Content Placeholder 2"/>
          <p:cNvSpPr>
            <a:spLocks noGrp="1"/>
          </p:cNvSpPr>
          <p:nvPr>
            <p:ph idx="1"/>
          </p:nvPr>
        </p:nvSpPr>
        <p:spPr/>
        <p:txBody>
          <a:bodyPr/>
          <a:lstStyle/>
          <a:p>
            <a:r>
              <a:rPr lang="es-ES_tradnl" noProof="0" dirty="0"/>
              <a:t>Entender los conceptos básicos de la teledetección de la cubierta terrestre</a:t>
            </a:r>
          </a:p>
          <a:p>
            <a:r>
              <a:rPr lang="es-ES_tradnl" noProof="0" dirty="0"/>
              <a:t>Identificar los satélites y sensores utilizados por la NASA para derivar datos sobre la cubierta terrestre</a:t>
            </a:r>
          </a:p>
          <a:p>
            <a:pPr lvl="1"/>
            <a:r>
              <a:rPr lang="es-ES_tradnl" noProof="0" dirty="0"/>
              <a:t>Describir cómo acceder a datos de la cubierta terrestre</a:t>
            </a:r>
          </a:p>
          <a:p>
            <a:pPr lvl="1"/>
            <a:r>
              <a:rPr lang="es-ES_tradnl" noProof="0" dirty="0"/>
              <a:t>Describir el  Índice de Vegetación de Diferencia Normalizada (</a:t>
            </a:r>
            <a:r>
              <a:rPr lang="es-ES_tradnl" noProof="0" dirty="0" err="1"/>
              <a:t>Normalized</a:t>
            </a:r>
            <a:r>
              <a:rPr lang="es-ES_tradnl" noProof="0" dirty="0"/>
              <a:t> </a:t>
            </a:r>
            <a:r>
              <a:rPr lang="es-ES_tradnl" noProof="0" dirty="0" err="1"/>
              <a:t>Difference</a:t>
            </a:r>
            <a:r>
              <a:rPr lang="es-ES_tradnl" noProof="0" dirty="0"/>
              <a:t> </a:t>
            </a:r>
            <a:r>
              <a:rPr lang="es-ES_tradnl" noProof="0" dirty="0" err="1"/>
              <a:t>Vegetation</a:t>
            </a:r>
            <a:r>
              <a:rPr lang="es-ES_tradnl" noProof="0" dirty="0"/>
              <a:t> </a:t>
            </a:r>
            <a:r>
              <a:rPr lang="es-ES_tradnl" noProof="0" dirty="0" err="1"/>
              <a:t>Index</a:t>
            </a:r>
            <a:r>
              <a:rPr lang="es-ES_tradnl" noProof="0" dirty="0"/>
              <a:t> o NDVI)</a:t>
            </a:r>
          </a:p>
        </p:txBody>
      </p:sp>
      <p:sp>
        <p:nvSpPr>
          <p:cNvPr id="8" name="Content Placeholder 7"/>
          <p:cNvSpPr>
            <a:spLocks noGrp="1"/>
          </p:cNvSpPr>
          <p:nvPr>
            <p:ph sz="quarter" idx="11"/>
          </p:nvPr>
        </p:nvSpPr>
        <p:spPr/>
        <p:txBody>
          <a:bodyPr/>
          <a:lstStyle/>
          <a:p>
            <a:endParaRPr lang="en-US"/>
          </a:p>
        </p:txBody>
      </p:sp>
    </p:spTree>
    <p:extLst>
      <p:ext uri="{BB962C8B-B14F-4D97-AF65-F5344CB8AC3E}">
        <p14:creationId xmlns:p14="http://schemas.microsoft.com/office/powerpoint/2010/main" val="917104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Donde Encontrar Datos de Reflectancia de Bandas de MODIS</a:t>
            </a:r>
          </a:p>
        </p:txBody>
      </p:sp>
      <p:sp>
        <p:nvSpPr>
          <p:cNvPr id="3" name="Content Placeholder 2"/>
          <p:cNvSpPr>
            <a:spLocks noGrp="1"/>
          </p:cNvSpPr>
          <p:nvPr>
            <p:ph idx="1"/>
          </p:nvPr>
        </p:nvSpPr>
        <p:spPr/>
        <p:txBody>
          <a:bodyPr/>
          <a:lstStyle/>
          <a:p>
            <a:pPr marL="146241" indent="0" algn="ctr">
              <a:buNone/>
            </a:pPr>
            <a:r>
              <a:rPr lang="es-ES_tradnl" noProof="0" dirty="0" err="1"/>
              <a:t>Land</a:t>
            </a:r>
            <a:r>
              <a:rPr lang="es-ES_tradnl" noProof="0" dirty="0"/>
              <a:t> </a:t>
            </a:r>
            <a:r>
              <a:rPr lang="es-ES_tradnl" noProof="0" dirty="0" err="1"/>
              <a:t>Processing</a:t>
            </a:r>
            <a:r>
              <a:rPr lang="es-ES_tradnl" noProof="0" dirty="0"/>
              <a:t> </a:t>
            </a:r>
            <a:r>
              <a:rPr lang="es-ES_tradnl" noProof="0" dirty="0" err="1"/>
              <a:t>Distributed</a:t>
            </a:r>
            <a:r>
              <a:rPr lang="es-ES_tradnl" noProof="0" dirty="0"/>
              <a:t> Active Archive Center (LPDAAC)</a:t>
            </a:r>
          </a:p>
          <a:p>
            <a:pPr marL="146241" indent="0" algn="ctr">
              <a:buNone/>
            </a:pPr>
            <a:r>
              <a:rPr lang="es-ES_tradnl" noProof="0" dirty="0">
                <a:hlinkClick r:id="rId2"/>
              </a:rPr>
              <a:t>http://lpdaac.usgs.gov/dataset_discovery/modis/modis_products_table/</a:t>
            </a:r>
            <a:r>
              <a:rPr lang="es-ES_tradnl" noProof="0" dirty="0"/>
              <a:t> </a:t>
            </a:r>
          </a:p>
        </p:txBody>
      </p:sp>
      <p:sp>
        <p:nvSpPr>
          <p:cNvPr id="6" name="Content Placeholder 5"/>
          <p:cNvSpPr>
            <a:spLocks noGrp="1"/>
          </p:cNvSpPr>
          <p:nvPr>
            <p:ph sz="quarter" idx="11"/>
          </p:nvPr>
        </p:nvSpPr>
        <p:spPr/>
        <p:txBody>
          <a:bodyPr/>
          <a:lstStyle/>
          <a:p>
            <a:pPr marL="146241" indent="0">
              <a:buNone/>
            </a:pPr>
            <a:endParaRPr lang="en-US" dirty="0"/>
          </a:p>
        </p:txBody>
      </p:sp>
      <p:sp>
        <p:nvSpPr>
          <p:cNvPr id="11" name="Content Placeholder 10"/>
          <p:cNvSpPr>
            <a:spLocks noGrp="1"/>
          </p:cNvSpPr>
          <p:nvPr>
            <p:ph idx="12"/>
          </p:nvPr>
        </p:nvSpPr>
        <p:spPr/>
        <p:txBody>
          <a:bodyPr/>
          <a:lstStyle/>
          <a:p>
            <a:pPr marL="146241" indent="0" algn="ctr">
              <a:buNone/>
            </a:pPr>
            <a:r>
              <a:rPr lang="es-ES_tradnl" noProof="0" dirty="0"/>
              <a:t>NASA </a:t>
            </a:r>
            <a:r>
              <a:rPr lang="es-ES_tradnl" noProof="0" dirty="0" err="1"/>
              <a:t>Earthdata</a:t>
            </a:r>
            <a:endParaRPr lang="es-ES_tradnl" noProof="0" dirty="0"/>
          </a:p>
          <a:p>
            <a:pPr marL="146241" indent="0" algn="ctr">
              <a:buNone/>
            </a:pPr>
            <a:r>
              <a:rPr lang="es-ES_tradnl" noProof="0" dirty="0">
                <a:hlinkClick r:id="rId3"/>
              </a:rPr>
              <a:t>http://earthdata.nasa.gov/</a:t>
            </a:r>
            <a:r>
              <a:rPr lang="es-ES_tradnl" noProof="0" dirty="0"/>
              <a:t> </a:t>
            </a:r>
          </a:p>
        </p:txBody>
      </p:sp>
      <p:pic>
        <p:nvPicPr>
          <p:cNvPr id="10" name="Picture 9" descr="Screen Shot 2017-08-09 at 1.09.24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40132" y="2362200"/>
            <a:ext cx="5806440" cy="2847588"/>
          </a:xfrm>
          <a:prstGeom prst="rect">
            <a:avLst/>
          </a:prstGeom>
        </p:spPr>
      </p:pic>
      <p:pic>
        <p:nvPicPr>
          <p:cNvPr id="4" name="Picture 3" descr="Screen Shot 2017-10-30 at 1.15.1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66" y="2895600"/>
            <a:ext cx="4799012" cy="2892015"/>
          </a:xfrm>
          <a:prstGeom prst="rect">
            <a:avLst/>
          </a:prstGeom>
        </p:spPr>
      </p:pic>
    </p:spTree>
    <p:extLst>
      <p:ext uri="{BB962C8B-B14F-4D97-AF65-F5344CB8AC3E}">
        <p14:creationId xmlns:p14="http://schemas.microsoft.com/office/powerpoint/2010/main" val="3706574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Visible </a:t>
            </a:r>
            <a:r>
              <a:rPr lang="es-ES_tradnl" noProof="0" dirty="0" err="1"/>
              <a:t>Infrared</a:t>
            </a:r>
            <a:r>
              <a:rPr lang="es-ES_tradnl" noProof="0" dirty="0"/>
              <a:t> </a:t>
            </a:r>
            <a:r>
              <a:rPr lang="es-ES_tradnl" noProof="0" dirty="0" err="1"/>
              <a:t>Imaging</a:t>
            </a:r>
            <a:r>
              <a:rPr lang="es-ES_tradnl" noProof="0" dirty="0"/>
              <a:t> </a:t>
            </a:r>
            <a:r>
              <a:rPr lang="es-ES_tradnl" noProof="0" dirty="0" err="1"/>
              <a:t>Radiometer</a:t>
            </a:r>
            <a:r>
              <a:rPr lang="es-ES_tradnl" noProof="0" dirty="0"/>
              <a:t> Suite (VIIRS)</a:t>
            </a:r>
            <a:br>
              <a:rPr lang="es-ES_tradnl" noProof="0" dirty="0"/>
            </a:br>
            <a:r>
              <a:rPr lang="es-ES_tradnl" sz="1800" noProof="0" dirty="0"/>
              <a:t>(Suite de Radiómetro de Imágenes Visibles e Infrarrojas)</a:t>
            </a:r>
            <a:endParaRPr lang="es-ES_tradnl" noProof="0" dirty="0"/>
          </a:p>
        </p:txBody>
      </p:sp>
      <p:sp>
        <p:nvSpPr>
          <p:cNvPr id="3" name="Content Placeholder 2"/>
          <p:cNvSpPr>
            <a:spLocks noGrp="1"/>
          </p:cNvSpPr>
          <p:nvPr>
            <p:ph idx="1"/>
          </p:nvPr>
        </p:nvSpPr>
        <p:spPr>
          <a:xfrm>
            <a:off x="242252" y="1447799"/>
            <a:ext cx="5852160" cy="4870346"/>
          </a:xfrm>
        </p:spPr>
        <p:txBody>
          <a:bodyPr>
            <a:normAutofit/>
          </a:bodyPr>
          <a:lstStyle/>
          <a:p>
            <a:r>
              <a:rPr lang="es-ES_tradnl" sz="2400" noProof="0" dirty="0"/>
              <a:t>Abordo de </a:t>
            </a:r>
            <a:r>
              <a:rPr lang="es-ES_tradnl" sz="2400" b="1" noProof="0" dirty="0" err="1"/>
              <a:t>Suomi</a:t>
            </a:r>
            <a:r>
              <a:rPr lang="es-ES_tradnl" sz="2400" b="1" noProof="0" dirty="0"/>
              <a:t> NPP</a:t>
            </a:r>
          </a:p>
          <a:p>
            <a:r>
              <a:rPr lang="es-ES_tradnl" sz="2400" noProof="0" dirty="0"/>
              <a:t>Satélite de órbita polar</a:t>
            </a:r>
          </a:p>
          <a:p>
            <a:r>
              <a:rPr lang="es-ES_tradnl" sz="2400" noProof="0" dirty="0"/>
              <a:t>De funcionalidad similar a MODIS</a:t>
            </a:r>
          </a:p>
          <a:p>
            <a:r>
              <a:rPr lang="es-ES_tradnl" sz="2400" noProof="0" dirty="0"/>
              <a:t>Cobertura y Resolución Espacial:</a:t>
            </a:r>
          </a:p>
          <a:p>
            <a:pPr lvl="1"/>
            <a:r>
              <a:rPr lang="es-ES_tradnl" sz="2400" spc="-30" noProof="0" dirty="0"/>
              <a:t>Global, Ancho de Barrido: 3,040 km</a:t>
            </a:r>
          </a:p>
          <a:p>
            <a:pPr lvl="1"/>
            <a:r>
              <a:rPr lang="es-ES_tradnl" sz="2400" noProof="0" dirty="0"/>
              <a:t>Resolución Espacial: 375 – 750 m</a:t>
            </a:r>
          </a:p>
          <a:p>
            <a:r>
              <a:rPr lang="es-ES_tradnl" sz="2400" noProof="0" dirty="0"/>
              <a:t>Cobertura y Resolución Temporal:</a:t>
            </a:r>
          </a:p>
          <a:p>
            <a:pPr lvl="1"/>
            <a:r>
              <a:rPr lang="es-ES_tradnl" sz="2400" noProof="0" dirty="0"/>
              <a:t>Oct 2011 – presente</a:t>
            </a:r>
          </a:p>
          <a:p>
            <a:pPr lvl="1"/>
            <a:r>
              <a:rPr lang="es-ES_tradnl" sz="2400" noProof="0" dirty="0"/>
              <a:t>1 o 2 veces al día</a:t>
            </a:r>
          </a:p>
        </p:txBody>
      </p:sp>
      <p:sp>
        <p:nvSpPr>
          <p:cNvPr id="6" name="Content Placeholder 5"/>
          <p:cNvSpPr>
            <a:spLocks noGrp="1"/>
          </p:cNvSpPr>
          <p:nvPr>
            <p:ph sz="quarter" idx="11"/>
          </p:nvPr>
        </p:nvSpPr>
        <p:spPr/>
        <p:txBody>
          <a:bodyPr/>
          <a:lstStyle/>
          <a:p>
            <a:endParaRPr lang="en-US" dirty="0"/>
          </a:p>
        </p:txBody>
      </p:sp>
      <p:sp>
        <p:nvSpPr>
          <p:cNvPr id="4" name="Text Placeholder 3"/>
          <p:cNvSpPr>
            <a:spLocks noGrp="1"/>
          </p:cNvSpPr>
          <p:nvPr>
            <p:ph type="body" sz="quarter" idx="13"/>
          </p:nvPr>
        </p:nvSpPr>
        <p:spPr/>
        <p:txBody>
          <a:bodyPr>
            <a:normAutofit/>
          </a:bodyPr>
          <a:lstStyle/>
          <a:p>
            <a:r>
              <a:rPr lang="es-ES_tradnl" noProof="0" dirty="0">
                <a:hlinkClick r:id="rId2"/>
              </a:rPr>
              <a:t>http://jointmission.gsfc.nasa.gov/viirs.html</a:t>
            </a:r>
            <a:r>
              <a:rPr lang="es-ES_tradnl" noProof="0" dirty="0"/>
              <a:t> </a:t>
            </a:r>
          </a:p>
        </p:txBody>
      </p:sp>
      <p:pic>
        <p:nvPicPr>
          <p:cNvPr id="14" name="Content Placeholder 8" descr="Screen Shot 2017-10-30 at 4.36.50 PM.png"/>
          <p:cNvPicPr>
            <a:picLocks noGrp="1" noChangeAspect="1"/>
          </p:cNvPicPr>
          <p:nvPr>
            <p:ph idx="12"/>
          </p:nvPr>
        </p:nvPicPr>
        <p:blipFill rotWithShape="1">
          <a:blip r:embed="rId3">
            <a:extLst>
              <a:ext uri="{28A0092B-C50C-407E-A947-70E740481C1C}">
                <a14:useLocalDpi xmlns:a14="http://schemas.microsoft.com/office/drawing/2010/main" val="0"/>
              </a:ext>
            </a:extLst>
          </a:blip>
          <a:srcRect l="6058" t="3405" r="2738" b="4928"/>
          <a:stretch/>
        </p:blipFill>
        <p:spPr>
          <a:xfrm>
            <a:off x="6140132" y="1447797"/>
            <a:ext cx="5806440" cy="3873622"/>
          </a:xfrm>
          <a:prstGeom prst="rect">
            <a:avLst/>
          </a:prstGeom>
        </p:spPr>
      </p:pic>
    </p:spTree>
    <p:extLst>
      <p:ext uri="{BB962C8B-B14F-4D97-AF65-F5344CB8AC3E}">
        <p14:creationId xmlns:p14="http://schemas.microsoft.com/office/powerpoint/2010/main" val="363830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42252" y="115299"/>
            <a:ext cx="11704320" cy="899686"/>
          </a:xfrm>
        </p:spPr>
        <p:txBody>
          <a:bodyPr/>
          <a:lstStyle/>
          <a:p>
            <a:r>
              <a:rPr lang="es-ES_tradnl" noProof="0" dirty="0"/>
              <a:t>Donde Encontrar Datos sobre la Reflectancia de Bandas y Datos sobre los Productos del Suelo de VIIRS</a:t>
            </a:r>
          </a:p>
        </p:txBody>
      </p:sp>
      <p:pic>
        <p:nvPicPr>
          <p:cNvPr id="4" name="Content Placeholder 3" descr="Screen Shot 2017-10-30 at 4.40.58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252" y="1130300"/>
            <a:ext cx="5814383" cy="4965700"/>
          </a:xfrm>
        </p:spPr>
      </p:pic>
      <p:sp>
        <p:nvSpPr>
          <p:cNvPr id="2" name="Content Placeholder 1"/>
          <p:cNvSpPr>
            <a:spLocks noGrp="1"/>
          </p:cNvSpPr>
          <p:nvPr>
            <p:ph idx="12"/>
          </p:nvPr>
        </p:nvSpPr>
        <p:spPr/>
        <p:txBody>
          <a:bodyPr/>
          <a:lstStyle/>
          <a:p>
            <a:pPr marL="146241" indent="0">
              <a:buNone/>
            </a:pPr>
            <a:r>
              <a:rPr lang="es-ES_tradnl" noProof="0" dirty="0" err="1"/>
              <a:t>Land</a:t>
            </a:r>
            <a:r>
              <a:rPr lang="es-ES_tradnl" noProof="0" dirty="0"/>
              <a:t> </a:t>
            </a:r>
            <a:r>
              <a:rPr lang="es-ES_tradnl" noProof="0" dirty="0" err="1"/>
              <a:t>Process</a:t>
            </a:r>
            <a:r>
              <a:rPr lang="es-ES_tradnl" noProof="0" dirty="0"/>
              <a:t> </a:t>
            </a:r>
            <a:r>
              <a:rPr lang="es-ES_tradnl" noProof="0" dirty="0" err="1"/>
              <a:t>Distributed</a:t>
            </a:r>
            <a:r>
              <a:rPr lang="es-ES_tradnl" noProof="0" dirty="0"/>
              <a:t> Active Archive Center</a:t>
            </a:r>
          </a:p>
          <a:p>
            <a:r>
              <a:rPr lang="es-ES_tradnl" noProof="0" dirty="0">
                <a:hlinkClick r:id="rId3"/>
              </a:rPr>
              <a:t>https://lpdaac.usgs.gov/dataset_discovery/viirs/viirs_products_</a:t>
            </a:r>
            <a:br>
              <a:rPr lang="es-ES_tradnl" noProof="0" dirty="0">
                <a:hlinkClick r:id="rId3"/>
              </a:rPr>
            </a:br>
            <a:r>
              <a:rPr lang="es-ES_tradnl" noProof="0" dirty="0">
                <a:hlinkClick r:id="rId3"/>
              </a:rPr>
              <a:t>table</a:t>
            </a:r>
            <a:r>
              <a:rPr lang="es-ES_tradnl" noProof="0" dirty="0"/>
              <a:t> </a:t>
            </a:r>
          </a:p>
          <a:p>
            <a:pPr marL="146278" indent="0">
              <a:buNone/>
            </a:pPr>
            <a:endParaRPr lang="es-ES_tradnl" noProof="0" dirty="0"/>
          </a:p>
          <a:p>
            <a:pPr marL="146278" indent="0">
              <a:buNone/>
            </a:pPr>
            <a:endParaRPr lang="es-ES_tradnl" noProof="0" dirty="0"/>
          </a:p>
        </p:txBody>
      </p:sp>
    </p:spTree>
    <p:extLst>
      <p:ext uri="{BB962C8B-B14F-4D97-AF65-F5344CB8AC3E}">
        <p14:creationId xmlns:p14="http://schemas.microsoft.com/office/powerpoint/2010/main" val="1889944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42252" y="97011"/>
            <a:ext cx="11704320" cy="936262"/>
          </a:xfrm>
        </p:spPr>
        <p:txBody>
          <a:bodyPr/>
          <a:lstStyle/>
          <a:p>
            <a:r>
              <a:rPr lang="es-ES_tradnl" noProof="0" dirty="0"/>
              <a:t>Ejemplo: La Clasificación de Imágenes Satelitales para la Cubierta Terrestre</a:t>
            </a:r>
          </a:p>
        </p:txBody>
      </p:sp>
      <p:sp>
        <p:nvSpPr>
          <p:cNvPr id="9" name="Content Placeholder 8"/>
          <p:cNvSpPr>
            <a:spLocks noGrp="1"/>
          </p:cNvSpPr>
          <p:nvPr>
            <p:ph idx="1"/>
          </p:nvPr>
        </p:nvSpPr>
        <p:spPr>
          <a:xfrm>
            <a:off x="242252" y="1130283"/>
            <a:ext cx="5806440" cy="5187862"/>
          </a:xfrm>
        </p:spPr>
        <p:txBody>
          <a:bodyPr>
            <a:normAutofit/>
          </a:bodyPr>
          <a:lstStyle/>
          <a:p>
            <a:r>
              <a:rPr lang="es-ES_tradnl" noProof="0" dirty="0"/>
              <a:t>Requiere delinear límites de clases en espacio n-dimensional usando estadísticas de clases</a:t>
            </a:r>
          </a:p>
          <a:p>
            <a:r>
              <a:rPr lang="es-ES_tradnl" noProof="0" dirty="0"/>
              <a:t>Cada grupo de pixeles es caracterizado por:</a:t>
            </a:r>
          </a:p>
          <a:p>
            <a:pPr lvl="1"/>
            <a:r>
              <a:rPr lang="es-ES_tradnl" noProof="0" dirty="0"/>
              <a:t>mínimo</a:t>
            </a:r>
          </a:p>
          <a:p>
            <a:pPr lvl="1"/>
            <a:r>
              <a:rPr lang="es-ES_tradnl" noProof="0" dirty="0"/>
              <a:t>máximo</a:t>
            </a:r>
          </a:p>
          <a:p>
            <a:pPr lvl="1"/>
            <a:r>
              <a:rPr lang="es-ES_tradnl" noProof="0" dirty="0"/>
              <a:t>medio</a:t>
            </a:r>
          </a:p>
          <a:p>
            <a:pPr lvl="1"/>
            <a:r>
              <a:rPr lang="es-ES_tradnl" noProof="0" dirty="0"/>
              <a:t>Desviación estándar</a:t>
            </a:r>
          </a:p>
          <a:p>
            <a:r>
              <a:rPr lang="es-ES_tradnl" noProof="0" dirty="0"/>
              <a:t>Todos los pixeles en la imagen que caen dentro de esas estadísticas reciben esas etiquetas</a:t>
            </a:r>
          </a:p>
        </p:txBody>
      </p:sp>
      <p:sp>
        <p:nvSpPr>
          <p:cNvPr id="10" name="Content Placeholder 9"/>
          <p:cNvSpPr>
            <a:spLocks noGrp="1"/>
          </p:cNvSpPr>
          <p:nvPr>
            <p:ph sz="quarter" idx="11"/>
          </p:nvPr>
        </p:nvSpPr>
        <p:spPr/>
        <p:txBody>
          <a:bodyPr/>
          <a:lstStyle/>
          <a:p>
            <a:endParaRPr lang="en-US"/>
          </a:p>
        </p:txBody>
      </p:sp>
      <p:sp>
        <p:nvSpPr>
          <p:cNvPr id="11" name="Content Placeholder 10"/>
          <p:cNvSpPr>
            <a:spLocks noGrp="1"/>
          </p:cNvSpPr>
          <p:nvPr>
            <p:ph idx="12"/>
          </p:nvPr>
        </p:nvSpPr>
        <p:spPr>
          <a:xfrm>
            <a:off x="6140132" y="1124120"/>
            <a:ext cx="5806440" cy="4813288"/>
          </a:xfrm>
        </p:spPr>
        <p:txBody>
          <a:bodyPr/>
          <a:lstStyle/>
          <a:p>
            <a:endParaRPr lang="en-US" dirty="0"/>
          </a:p>
        </p:txBody>
      </p:sp>
      <p:grpSp>
        <p:nvGrpSpPr>
          <p:cNvPr id="18" name="Group 17"/>
          <p:cNvGrpSpPr/>
          <p:nvPr/>
        </p:nvGrpSpPr>
        <p:grpSpPr>
          <a:xfrm>
            <a:off x="6140132" y="1124120"/>
            <a:ext cx="5806440" cy="3448426"/>
            <a:chOff x="6300731" y="1474335"/>
            <a:chExt cx="5283642" cy="3137938"/>
          </a:xfrm>
        </p:grpSpPr>
        <p:graphicFrame>
          <p:nvGraphicFramePr>
            <p:cNvPr id="13" name="Object 12"/>
            <p:cNvGraphicFramePr>
              <a:graphicFrameLocks noChangeAspect="1"/>
            </p:cNvGraphicFramePr>
            <p:nvPr/>
          </p:nvGraphicFramePr>
          <p:xfrm>
            <a:off x="6300731" y="1474335"/>
            <a:ext cx="5283642" cy="3137938"/>
          </p:xfrm>
          <a:graphic>
            <a:graphicData uri="http://schemas.openxmlformats.org/presentationml/2006/ole">
              <mc:AlternateContent xmlns:mc="http://schemas.openxmlformats.org/markup-compatibility/2006">
                <mc:Choice xmlns:v="urn:schemas-microsoft-com:vml" Requires="v">
                  <p:oleObj name="Worksheet" r:id="rId2" imgW="5410200" imgH="3213100" progId="Excel.Sheet.8">
                    <p:embed/>
                  </p:oleObj>
                </mc:Choice>
                <mc:Fallback>
                  <p:oleObj name="Worksheet" r:id="rId2" imgW="5410200" imgH="3213100" progId="Excel.Sheet.8">
                    <p:embed/>
                    <p:pic>
                      <p:nvPicPr>
                        <p:cNvPr id="0" name=""/>
                        <p:cNvPicPr/>
                        <p:nvPr/>
                      </p:nvPicPr>
                      <p:blipFill>
                        <a:blip r:embed="rId3"/>
                        <a:stretch>
                          <a:fillRect/>
                        </a:stretch>
                      </p:blipFill>
                      <p:spPr>
                        <a:xfrm>
                          <a:off x="6300731" y="1474335"/>
                          <a:ext cx="5283642" cy="3137938"/>
                        </a:xfrm>
                        <a:prstGeom prst="rect">
                          <a:avLst/>
                        </a:prstGeom>
                      </p:spPr>
                    </p:pic>
                  </p:oleObj>
                </mc:Fallback>
              </mc:AlternateContent>
            </a:graphicData>
          </a:graphic>
        </p:graphicFrame>
        <p:sp>
          <p:nvSpPr>
            <p:cNvPr id="14" name="TextBox 13"/>
            <p:cNvSpPr txBox="1"/>
            <p:nvPr/>
          </p:nvSpPr>
          <p:spPr>
            <a:xfrm>
              <a:off x="8853351" y="1857551"/>
              <a:ext cx="1776986" cy="382697"/>
            </a:xfrm>
            <a:prstGeom prst="rect">
              <a:avLst/>
            </a:prstGeom>
            <a:solidFill>
              <a:schemeClr val="bg1">
                <a:lumMod val="95000"/>
                <a:alpha val="80000"/>
              </a:schemeClr>
            </a:solidFill>
          </p:spPr>
          <p:txBody>
            <a:bodyPr wrap="square" rtlCol="0">
              <a:spAutoFit/>
            </a:bodyPr>
            <a:lstStyle/>
            <a:p>
              <a:r>
                <a:rPr lang="x-none" sz="2133"/>
                <a:t>Vegetación</a:t>
              </a:r>
            </a:p>
          </p:txBody>
        </p:sp>
        <p:sp>
          <p:nvSpPr>
            <p:cNvPr id="15" name="TextBox 14"/>
            <p:cNvSpPr txBox="1"/>
            <p:nvPr/>
          </p:nvSpPr>
          <p:spPr>
            <a:xfrm>
              <a:off x="10630337" y="2317046"/>
              <a:ext cx="818607" cy="382697"/>
            </a:xfrm>
            <a:prstGeom prst="rect">
              <a:avLst/>
            </a:prstGeom>
            <a:solidFill>
              <a:schemeClr val="bg1">
                <a:lumMod val="95000"/>
                <a:alpha val="80000"/>
              </a:schemeClr>
            </a:solidFill>
          </p:spPr>
          <p:txBody>
            <a:bodyPr wrap="none" rtlCol="0">
              <a:spAutoFit/>
            </a:bodyPr>
            <a:lstStyle/>
            <a:p>
              <a:r>
                <a:rPr lang="x-none" sz="2133"/>
                <a:t>Suelo</a:t>
              </a:r>
            </a:p>
          </p:txBody>
        </p:sp>
        <p:sp>
          <p:nvSpPr>
            <p:cNvPr id="16" name="Oval 15"/>
            <p:cNvSpPr/>
            <p:nvPr/>
          </p:nvSpPr>
          <p:spPr>
            <a:xfrm>
              <a:off x="7416600" y="1928225"/>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x-none"/>
            </a:p>
          </p:txBody>
        </p:sp>
        <p:sp>
          <p:nvSpPr>
            <p:cNvPr id="17" name="Oval 16"/>
            <p:cNvSpPr/>
            <p:nvPr/>
          </p:nvSpPr>
          <p:spPr>
            <a:xfrm>
              <a:off x="10053937" y="2789796"/>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x-none"/>
            </a:p>
          </p:txBody>
        </p:sp>
      </p:grpSp>
      <p:grpSp>
        <p:nvGrpSpPr>
          <p:cNvPr id="19" name="Group 153"/>
          <p:cNvGrpSpPr>
            <a:grpSpLocks/>
          </p:cNvGrpSpPr>
          <p:nvPr/>
        </p:nvGrpSpPr>
        <p:grpSpPr bwMode="auto">
          <a:xfrm rot="16200000">
            <a:off x="7924367" y="3936226"/>
            <a:ext cx="2186653" cy="2577185"/>
            <a:chOff x="1371" y="1394"/>
            <a:chExt cx="1767" cy="2274"/>
          </a:xfrm>
        </p:grpSpPr>
        <p:sp>
          <p:nvSpPr>
            <p:cNvPr id="20" name="Rectangle 154"/>
            <p:cNvSpPr>
              <a:spLocks noChangeArrowheads="1"/>
            </p:cNvSpPr>
            <p:nvPr/>
          </p:nvSpPr>
          <p:spPr bwMode="auto">
            <a:xfrm>
              <a:off x="1377" y="1400"/>
              <a:ext cx="1755" cy="2262"/>
            </a:xfrm>
            <a:prstGeom prst="rect">
              <a:avLst/>
            </a:prstGeom>
            <a:solidFill>
              <a:srgbClr val="00B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a:p>
          </p:txBody>
        </p:sp>
        <p:sp>
          <p:nvSpPr>
            <p:cNvPr id="21" name="Freeform 155"/>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a:p>
          </p:txBody>
        </p:sp>
        <p:sp>
          <p:nvSpPr>
            <p:cNvPr id="22" name="Freeform 156"/>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a:p>
          </p:txBody>
        </p:sp>
        <p:sp>
          <p:nvSpPr>
            <p:cNvPr id="23" name="Freeform 157"/>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a:p>
          </p:txBody>
        </p:sp>
        <p:sp>
          <p:nvSpPr>
            <p:cNvPr id="24" name="Freeform 158"/>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a:p>
          </p:txBody>
        </p:sp>
        <p:sp>
          <p:nvSpPr>
            <p:cNvPr id="25" name="Freeform 159"/>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a:p>
          </p:txBody>
        </p:sp>
        <p:sp>
          <p:nvSpPr>
            <p:cNvPr id="26" name="Freeform 160"/>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a:p>
          </p:txBody>
        </p:sp>
        <p:sp>
          <p:nvSpPr>
            <p:cNvPr id="27" name="Freeform 161"/>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a:p>
          </p:txBody>
        </p:sp>
      </p:grpSp>
      <p:grpSp>
        <p:nvGrpSpPr>
          <p:cNvPr id="35" name="Group 34"/>
          <p:cNvGrpSpPr/>
          <p:nvPr/>
        </p:nvGrpSpPr>
        <p:grpSpPr>
          <a:xfrm>
            <a:off x="8117949" y="2668536"/>
            <a:ext cx="2780190" cy="2069858"/>
            <a:chOff x="8117950" y="2668536"/>
            <a:chExt cx="2780190" cy="2069858"/>
          </a:xfrm>
        </p:grpSpPr>
        <p:cxnSp>
          <p:nvCxnSpPr>
            <p:cNvPr id="31" name="Straight Arrow Connector 30"/>
            <p:cNvCxnSpPr>
              <a:stCxn id="16" idx="4"/>
            </p:cNvCxnSpPr>
            <p:nvPr/>
          </p:nvCxnSpPr>
          <p:spPr>
            <a:xfrm>
              <a:off x="8117950" y="2668536"/>
              <a:ext cx="261682" cy="1718113"/>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p:cNvCxnSpPr>
            <p:nvPr/>
          </p:nvCxnSpPr>
          <p:spPr>
            <a:xfrm flipH="1">
              <a:off x="9817152" y="3386963"/>
              <a:ext cx="1080988" cy="1351431"/>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8145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Clasificación de Imágenes: Métodos</a:t>
            </a:r>
          </a:p>
        </p:txBody>
      </p:sp>
      <p:sp>
        <p:nvSpPr>
          <p:cNvPr id="3" name="Content Placeholder 2"/>
          <p:cNvSpPr>
            <a:spLocks noGrp="1"/>
          </p:cNvSpPr>
          <p:nvPr>
            <p:ph idx="1"/>
          </p:nvPr>
        </p:nvSpPr>
        <p:spPr>
          <a:xfrm>
            <a:off x="242252" y="1130283"/>
            <a:ext cx="5852160" cy="4807125"/>
          </a:xfrm>
        </p:spPr>
        <p:txBody>
          <a:bodyPr rIns="0">
            <a:normAutofit/>
          </a:bodyPr>
          <a:lstStyle/>
          <a:p>
            <a:pPr marL="146278" indent="0">
              <a:buNone/>
            </a:pPr>
            <a:r>
              <a:rPr lang="es-ES_tradnl" b="1" noProof="0" dirty="0"/>
              <a:t>Basado en Pixeles</a:t>
            </a:r>
          </a:p>
          <a:p>
            <a:r>
              <a:rPr lang="es-ES_tradnl" spc="-40" noProof="0" dirty="0"/>
              <a:t>Cada pixel es agrupado en una clase</a:t>
            </a:r>
          </a:p>
          <a:p>
            <a:r>
              <a:rPr lang="es-ES_tradnl" noProof="0" dirty="0"/>
              <a:t>Método útil para detectar múltiples cambios en el uso de la tierra dentro de un breve período de tiempo</a:t>
            </a:r>
          </a:p>
          <a:p>
            <a:pPr marL="146278" indent="0">
              <a:buNone/>
            </a:pPr>
            <a:r>
              <a:rPr lang="es-ES_tradnl" noProof="0" dirty="0"/>
              <a:t>Mejor para una cobertura completa de datos y cuando se necesita un método para asegurar la consistencia de una serie temporal a nivel de pixel</a:t>
            </a:r>
          </a:p>
        </p:txBody>
      </p:sp>
      <p:sp>
        <p:nvSpPr>
          <p:cNvPr id="4" name="Content Placeholder 3"/>
          <p:cNvSpPr>
            <a:spLocks noGrp="1"/>
          </p:cNvSpPr>
          <p:nvPr>
            <p:ph sz="quarter" idx="11"/>
          </p:nvPr>
        </p:nvSpPr>
        <p:spPr/>
        <p:txBody>
          <a:bodyPr/>
          <a:lstStyle/>
          <a:p>
            <a:r>
              <a:rPr lang="es-ES_tradnl" noProof="0" dirty="0" err="1"/>
              <a:t>Whiteside</a:t>
            </a:r>
            <a:r>
              <a:rPr lang="es-ES_tradnl" noProof="0" dirty="0"/>
              <a:t>, T., &amp; Ahmad, W. (2005, </a:t>
            </a:r>
            <a:r>
              <a:rPr lang="es-ES_tradnl" noProof="0" dirty="0" err="1"/>
              <a:t>September</a:t>
            </a:r>
            <a:r>
              <a:rPr lang="es-ES_tradnl" noProof="0" dirty="0"/>
              <a:t>). A </a:t>
            </a:r>
            <a:r>
              <a:rPr lang="es-ES_tradnl" noProof="0" dirty="0" err="1"/>
              <a:t>comparison</a:t>
            </a:r>
            <a:r>
              <a:rPr lang="es-ES_tradnl" noProof="0" dirty="0"/>
              <a:t> of </a:t>
            </a:r>
            <a:r>
              <a:rPr lang="es-ES_tradnl" noProof="0" dirty="0" err="1"/>
              <a:t>object-oriented</a:t>
            </a:r>
            <a:r>
              <a:rPr lang="es-ES_tradnl" noProof="0" dirty="0"/>
              <a:t> and pixel-</a:t>
            </a:r>
            <a:r>
              <a:rPr lang="es-ES_tradnl" noProof="0" dirty="0" err="1"/>
              <a:t>based</a:t>
            </a:r>
            <a:r>
              <a:rPr lang="es-ES_tradnl" noProof="0" dirty="0"/>
              <a:t> </a:t>
            </a:r>
            <a:r>
              <a:rPr lang="es-ES_tradnl" noProof="0" dirty="0" err="1"/>
              <a:t>classification</a:t>
            </a:r>
            <a:r>
              <a:rPr lang="es-ES_tradnl" noProof="0" dirty="0"/>
              <a:t> </a:t>
            </a:r>
            <a:r>
              <a:rPr lang="es-ES_tradnl" noProof="0" dirty="0" err="1"/>
              <a:t>methods</a:t>
            </a:r>
            <a:r>
              <a:rPr lang="es-ES_tradnl" noProof="0" dirty="0"/>
              <a:t> </a:t>
            </a:r>
            <a:r>
              <a:rPr lang="es-ES_tradnl" noProof="0" dirty="0" err="1"/>
              <a:t>for</a:t>
            </a:r>
            <a:r>
              <a:rPr lang="es-ES_tradnl" noProof="0" dirty="0"/>
              <a:t> </a:t>
            </a:r>
            <a:r>
              <a:rPr lang="es-ES_tradnl" noProof="0" dirty="0" err="1"/>
              <a:t>mapping</a:t>
            </a:r>
            <a:r>
              <a:rPr lang="es-ES_tradnl" noProof="0" dirty="0"/>
              <a:t> </a:t>
            </a:r>
            <a:r>
              <a:rPr lang="es-ES_tradnl" noProof="0" dirty="0" err="1"/>
              <a:t>land</a:t>
            </a:r>
            <a:r>
              <a:rPr lang="es-ES_tradnl" noProof="0" dirty="0"/>
              <a:t> </a:t>
            </a:r>
            <a:r>
              <a:rPr lang="es-ES_tradnl" noProof="0" dirty="0" err="1"/>
              <a:t>cover</a:t>
            </a:r>
            <a:r>
              <a:rPr lang="es-ES_tradnl" noProof="0" dirty="0"/>
              <a:t> in </a:t>
            </a:r>
            <a:r>
              <a:rPr lang="es-ES_tradnl" noProof="0" dirty="0" err="1"/>
              <a:t>northern</a:t>
            </a:r>
            <a:r>
              <a:rPr lang="es-ES_tradnl" noProof="0" dirty="0"/>
              <a:t> Australia. </a:t>
            </a:r>
            <a:r>
              <a:rPr lang="es-ES_tradnl" i="1" noProof="0" dirty="0" err="1"/>
              <a:t>Proceedings</a:t>
            </a:r>
            <a:r>
              <a:rPr lang="es-ES_tradnl" i="1" noProof="0" dirty="0"/>
              <a:t> of SSC2005 </a:t>
            </a:r>
            <a:r>
              <a:rPr lang="es-ES_tradnl" i="1" noProof="0" dirty="0" err="1"/>
              <a:t>Spatial</a:t>
            </a:r>
            <a:r>
              <a:rPr lang="es-ES_tradnl" i="1" noProof="0" dirty="0"/>
              <a:t> </a:t>
            </a:r>
            <a:r>
              <a:rPr lang="es-ES_tradnl" i="1" noProof="0" dirty="0" err="1"/>
              <a:t>intelligence</a:t>
            </a:r>
            <a:r>
              <a:rPr lang="es-ES_tradnl" i="1" noProof="0" dirty="0"/>
              <a:t>, </a:t>
            </a:r>
            <a:r>
              <a:rPr lang="es-ES_tradnl" i="1" noProof="0" dirty="0" err="1"/>
              <a:t>innovation</a:t>
            </a:r>
            <a:r>
              <a:rPr lang="es-ES_tradnl" i="1" noProof="0" dirty="0"/>
              <a:t> and praxis: </a:t>
            </a:r>
            <a:r>
              <a:rPr lang="es-ES_tradnl" i="1" noProof="0" dirty="0" err="1"/>
              <a:t>The</a:t>
            </a:r>
            <a:r>
              <a:rPr lang="es-ES_tradnl" i="1" noProof="0" dirty="0"/>
              <a:t> </a:t>
            </a:r>
            <a:r>
              <a:rPr lang="es-ES_tradnl" i="1" noProof="0" dirty="0" err="1"/>
              <a:t>national</a:t>
            </a:r>
            <a:r>
              <a:rPr lang="es-ES_tradnl" i="1" noProof="0" dirty="0"/>
              <a:t> </a:t>
            </a:r>
            <a:r>
              <a:rPr lang="es-ES_tradnl" i="1" noProof="0" dirty="0" err="1"/>
              <a:t>biennial</a:t>
            </a:r>
            <a:r>
              <a:rPr lang="es-ES_tradnl" i="1" noProof="0" dirty="0"/>
              <a:t> </a:t>
            </a:r>
            <a:r>
              <a:rPr lang="es-ES_tradnl" i="1" noProof="0" dirty="0" err="1"/>
              <a:t>Conference</a:t>
            </a:r>
            <a:r>
              <a:rPr lang="es-ES_tradnl" i="1" noProof="0" dirty="0"/>
              <a:t> of </a:t>
            </a:r>
            <a:r>
              <a:rPr lang="es-ES_tradnl" i="1" noProof="0" dirty="0" err="1"/>
              <a:t>the</a:t>
            </a:r>
            <a:r>
              <a:rPr lang="es-ES_tradnl" i="1" noProof="0" dirty="0"/>
              <a:t> </a:t>
            </a:r>
            <a:r>
              <a:rPr lang="es-ES_tradnl" i="1" noProof="0" dirty="0" err="1"/>
              <a:t>Spatial</a:t>
            </a:r>
            <a:r>
              <a:rPr lang="es-ES_tradnl" i="1" noProof="0" dirty="0"/>
              <a:t> </a:t>
            </a:r>
            <a:r>
              <a:rPr lang="es-ES_tradnl" i="1" noProof="0" dirty="0" err="1"/>
              <a:t>Sciences</a:t>
            </a:r>
            <a:r>
              <a:rPr lang="es-ES_tradnl" i="1" noProof="0" dirty="0"/>
              <a:t> </a:t>
            </a:r>
            <a:r>
              <a:rPr lang="es-ES_tradnl" i="1" noProof="0" dirty="0" err="1"/>
              <a:t>Institute</a:t>
            </a:r>
            <a:r>
              <a:rPr lang="es-ES_tradnl" noProof="0" dirty="0"/>
              <a:t>.</a:t>
            </a:r>
          </a:p>
        </p:txBody>
      </p:sp>
      <p:pic>
        <p:nvPicPr>
          <p:cNvPr id="14" name="Picture 3"/>
          <p:cNvPicPr>
            <a:picLocks noGrp="1" noChangeAspect="1" noChangeArrowheads="1"/>
          </p:cNvPicPr>
          <p:nvPr>
            <p:ph idx="12"/>
          </p:nvPr>
        </p:nvPicPr>
        <p:blipFill>
          <a:blip r:embed="rId3">
            <a:extLst>
              <a:ext uri="{28A0092B-C50C-407E-A947-70E740481C1C}">
                <a14:useLocalDpi xmlns:a14="http://schemas.microsoft.com/office/drawing/2010/main"/>
              </a:ext>
            </a:extLst>
          </a:blip>
          <a:stretch>
            <a:fillRect/>
          </a:stretch>
        </p:blipFill>
        <p:spPr bwMode="auto">
          <a:xfrm>
            <a:off x="7089315" y="1130283"/>
            <a:ext cx="4857257" cy="47346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4"/>
          <p:cNvPicPr>
            <a:picLocks noChangeAspect="1" noChangeArrowheads="1"/>
          </p:cNvPicPr>
          <p:nvPr/>
        </p:nvPicPr>
        <p:blipFill rotWithShape="1">
          <a:blip r:embed="rId4">
            <a:extLst>
              <a:ext uri="{28A0092B-C50C-407E-A947-70E740481C1C}">
                <a14:useLocalDpi xmlns:a14="http://schemas.microsoft.com/office/drawing/2010/main"/>
              </a:ext>
            </a:extLst>
          </a:blip>
          <a:srcRect t="4222"/>
          <a:stretch/>
        </p:blipFill>
        <p:spPr bwMode="auto">
          <a:xfrm>
            <a:off x="10117772" y="4302740"/>
            <a:ext cx="1828800" cy="1562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50439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Clasificación de Imágenes: Métodos</a:t>
            </a:r>
          </a:p>
        </p:txBody>
      </p:sp>
      <p:sp>
        <p:nvSpPr>
          <p:cNvPr id="3" name="Content Placeholder 2"/>
          <p:cNvSpPr>
            <a:spLocks noGrp="1"/>
          </p:cNvSpPr>
          <p:nvPr>
            <p:ph idx="1"/>
          </p:nvPr>
        </p:nvSpPr>
        <p:spPr/>
        <p:txBody>
          <a:bodyPr>
            <a:normAutofit/>
          </a:bodyPr>
          <a:lstStyle/>
          <a:p>
            <a:pPr marL="146278" indent="0">
              <a:buNone/>
            </a:pPr>
            <a:r>
              <a:rPr lang="es-ES_tradnl" b="1" noProof="0" dirty="0"/>
              <a:t>Basado en un objeto</a:t>
            </a:r>
          </a:p>
          <a:p>
            <a:r>
              <a:rPr lang="es-ES_tradnl" noProof="0" dirty="0"/>
              <a:t>Primero se agrupan pixeles con características espectrales comunes (segmentación)</a:t>
            </a:r>
          </a:p>
          <a:p>
            <a:r>
              <a:rPr lang="es-ES_tradnl" noProof="0" dirty="0"/>
              <a:t>Útil para:</a:t>
            </a:r>
          </a:p>
          <a:p>
            <a:pPr lvl="1"/>
            <a:r>
              <a:rPr lang="es-ES_tradnl" noProof="0" dirty="0"/>
              <a:t>reducir el ruido de </a:t>
            </a:r>
            <a:r>
              <a:rPr lang="es-ES_tradnl" noProof="0" dirty="0" err="1"/>
              <a:t>speckle</a:t>
            </a:r>
            <a:r>
              <a:rPr lang="es-ES_tradnl" noProof="0" dirty="0"/>
              <a:t> en imágenes de radar</a:t>
            </a:r>
          </a:p>
          <a:p>
            <a:pPr lvl="1"/>
            <a:r>
              <a:rPr lang="es-ES_tradnl" noProof="0" dirty="0"/>
              <a:t>Imágenes de alta resolución</a:t>
            </a:r>
          </a:p>
        </p:txBody>
      </p:sp>
      <p:sp>
        <p:nvSpPr>
          <p:cNvPr id="4" name="Content Placeholder 3"/>
          <p:cNvSpPr>
            <a:spLocks noGrp="1"/>
          </p:cNvSpPr>
          <p:nvPr>
            <p:ph sz="quarter" idx="11"/>
          </p:nvPr>
        </p:nvSpPr>
        <p:spPr/>
        <p:txBody>
          <a:bodyPr/>
          <a:lstStyle/>
          <a:p>
            <a:r>
              <a:rPr lang="es-ES_tradnl" noProof="0" dirty="0" err="1"/>
              <a:t>Whiteside</a:t>
            </a:r>
            <a:r>
              <a:rPr lang="es-ES_tradnl" noProof="0" dirty="0"/>
              <a:t>, T., &amp; Ahmad, W. (2005, </a:t>
            </a:r>
            <a:r>
              <a:rPr lang="es-ES_tradnl" noProof="0" dirty="0" err="1"/>
              <a:t>September</a:t>
            </a:r>
            <a:r>
              <a:rPr lang="es-ES_tradnl" noProof="0" dirty="0"/>
              <a:t>). A </a:t>
            </a:r>
            <a:r>
              <a:rPr lang="es-ES_tradnl" noProof="0" dirty="0" err="1"/>
              <a:t>comparison</a:t>
            </a:r>
            <a:r>
              <a:rPr lang="es-ES_tradnl" noProof="0" dirty="0"/>
              <a:t> of </a:t>
            </a:r>
            <a:r>
              <a:rPr lang="es-ES_tradnl" noProof="0" dirty="0" err="1"/>
              <a:t>object-oriented</a:t>
            </a:r>
            <a:r>
              <a:rPr lang="es-ES_tradnl" noProof="0" dirty="0"/>
              <a:t> and pixel-</a:t>
            </a:r>
            <a:r>
              <a:rPr lang="es-ES_tradnl" noProof="0" dirty="0" err="1"/>
              <a:t>based</a:t>
            </a:r>
            <a:r>
              <a:rPr lang="es-ES_tradnl" noProof="0" dirty="0"/>
              <a:t> </a:t>
            </a:r>
            <a:r>
              <a:rPr lang="es-ES_tradnl" noProof="0" dirty="0" err="1"/>
              <a:t>classification</a:t>
            </a:r>
            <a:r>
              <a:rPr lang="es-ES_tradnl" noProof="0" dirty="0"/>
              <a:t> </a:t>
            </a:r>
            <a:r>
              <a:rPr lang="es-ES_tradnl" noProof="0" dirty="0" err="1"/>
              <a:t>methods</a:t>
            </a:r>
            <a:r>
              <a:rPr lang="es-ES_tradnl" noProof="0" dirty="0"/>
              <a:t> </a:t>
            </a:r>
            <a:r>
              <a:rPr lang="es-ES_tradnl" noProof="0" dirty="0" err="1"/>
              <a:t>for</a:t>
            </a:r>
            <a:r>
              <a:rPr lang="es-ES_tradnl" noProof="0" dirty="0"/>
              <a:t> </a:t>
            </a:r>
            <a:r>
              <a:rPr lang="es-ES_tradnl" noProof="0" dirty="0" err="1"/>
              <a:t>mapping</a:t>
            </a:r>
            <a:r>
              <a:rPr lang="es-ES_tradnl" noProof="0" dirty="0"/>
              <a:t> </a:t>
            </a:r>
            <a:r>
              <a:rPr lang="es-ES_tradnl" noProof="0" dirty="0" err="1"/>
              <a:t>land</a:t>
            </a:r>
            <a:r>
              <a:rPr lang="es-ES_tradnl" noProof="0" dirty="0"/>
              <a:t> </a:t>
            </a:r>
            <a:r>
              <a:rPr lang="es-ES_tradnl" noProof="0" dirty="0" err="1"/>
              <a:t>cover</a:t>
            </a:r>
            <a:r>
              <a:rPr lang="es-ES_tradnl" noProof="0" dirty="0"/>
              <a:t> in </a:t>
            </a:r>
            <a:r>
              <a:rPr lang="es-ES_tradnl" noProof="0" dirty="0" err="1"/>
              <a:t>northern</a:t>
            </a:r>
            <a:r>
              <a:rPr lang="es-ES_tradnl" noProof="0" dirty="0"/>
              <a:t> Australia. </a:t>
            </a:r>
            <a:r>
              <a:rPr lang="es-ES_tradnl" i="1" noProof="0" dirty="0" err="1"/>
              <a:t>Proceedings</a:t>
            </a:r>
            <a:r>
              <a:rPr lang="es-ES_tradnl" i="1" noProof="0" dirty="0"/>
              <a:t> of SSC2005 </a:t>
            </a:r>
            <a:r>
              <a:rPr lang="es-ES_tradnl" i="1" noProof="0" dirty="0" err="1"/>
              <a:t>Spatial</a:t>
            </a:r>
            <a:r>
              <a:rPr lang="es-ES_tradnl" i="1" noProof="0" dirty="0"/>
              <a:t> </a:t>
            </a:r>
            <a:r>
              <a:rPr lang="es-ES_tradnl" i="1" noProof="0" dirty="0" err="1"/>
              <a:t>intelligence</a:t>
            </a:r>
            <a:r>
              <a:rPr lang="es-ES_tradnl" i="1" noProof="0" dirty="0"/>
              <a:t>, </a:t>
            </a:r>
            <a:r>
              <a:rPr lang="es-ES_tradnl" i="1" noProof="0" dirty="0" err="1"/>
              <a:t>innovation</a:t>
            </a:r>
            <a:r>
              <a:rPr lang="es-ES_tradnl" i="1" noProof="0" dirty="0"/>
              <a:t> and praxis: </a:t>
            </a:r>
            <a:r>
              <a:rPr lang="es-ES_tradnl" i="1" noProof="0" dirty="0" err="1"/>
              <a:t>The</a:t>
            </a:r>
            <a:r>
              <a:rPr lang="es-ES_tradnl" i="1" noProof="0" dirty="0"/>
              <a:t> </a:t>
            </a:r>
            <a:r>
              <a:rPr lang="es-ES_tradnl" i="1" noProof="0" dirty="0" err="1"/>
              <a:t>national</a:t>
            </a:r>
            <a:r>
              <a:rPr lang="es-ES_tradnl" i="1" noProof="0" dirty="0"/>
              <a:t> </a:t>
            </a:r>
            <a:r>
              <a:rPr lang="es-ES_tradnl" i="1" noProof="0" dirty="0" err="1"/>
              <a:t>biennial</a:t>
            </a:r>
            <a:r>
              <a:rPr lang="es-ES_tradnl" i="1" noProof="0" dirty="0"/>
              <a:t> </a:t>
            </a:r>
            <a:r>
              <a:rPr lang="es-ES_tradnl" i="1" noProof="0" dirty="0" err="1"/>
              <a:t>Conference</a:t>
            </a:r>
            <a:r>
              <a:rPr lang="es-ES_tradnl" i="1" noProof="0" dirty="0"/>
              <a:t> of </a:t>
            </a:r>
            <a:r>
              <a:rPr lang="es-ES_tradnl" i="1" noProof="0" dirty="0" err="1"/>
              <a:t>the</a:t>
            </a:r>
            <a:r>
              <a:rPr lang="es-ES_tradnl" i="1" noProof="0" dirty="0"/>
              <a:t> </a:t>
            </a:r>
            <a:r>
              <a:rPr lang="es-ES_tradnl" i="1" noProof="0" dirty="0" err="1"/>
              <a:t>Spatial</a:t>
            </a:r>
            <a:r>
              <a:rPr lang="es-ES_tradnl" i="1" noProof="0" dirty="0"/>
              <a:t> </a:t>
            </a:r>
            <a:r>
              <a:rPr lang="es-ES_tradnl" i="1" noProof="0" dirty="0" err="1"/>
              <a:t>Sciences</a:t>
            </a:r>
            <a:r>
              <a:rPr lang="es-ES_tradnl" i="1" noProof="0" dirty="0"/>
              <a:t> </a:t>
            </a:r>
            <a:r>
              <a:rPr lang="es-ES_tradnl" i="1" noProof="0" dirty="0" err="1"/>
              <a:t>Institute</a:t>
            </a:r>
            <a:r>
              <a:rPr lang="es-ES_tradnl" noProof="0" dirty="0"/>
              <a:t>.</a:t>
            </a:r>
          </a:p>
        </p:txBody>
      </p:sp>
      <p:sp>
        <p:nvSpPr>
          <p:cNvPr id="13" name="Content Placeholder 12"/>
          <p:cNvSpPr>
            <a:spLocks noGrp="1"/>
          </p:cNvSpPr>
          <p:nvPr>
            <p:ph idx="12"/>
          </p:nvPr>
        </p:nvSpPr>
        <p:spPr/>
        <p:txBody>
          <a:bodyPr/>
          <a:lstStyle/>
          <a:p>
            <a:endParaRPr lang="en-US" dirty="0"/>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40131" y="1124119"/>
            <a:ext cx="3164624" cy="28262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837613" y="2877643"/>
            <a:ext cx="3108960" cy="30597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021002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a:t>Clasificación de Imágenes Satelitales: Métodos</a:t>
            </a:r>
            <a:endParaRPr lang="es-ES_tradnl" noProof="0" dirty="0"/>
          </a:p>
        </p:txBody>
      </p:sp>
      <p:sp>
        <p:nvSpPr>
          <p:cNvPr id="7" name="Content Placeholder 6"/>
          <p:cNvSpPr>
            <a:spLocks noGrp="1"/>
          </p:cNvSpPr>
          <p:nvPr>
            <p:ph idx="1"/>
          </p:nvPr>
        </p:nvSpPr>
        <p:spPr>
          <a:xfrm>
            <a:off x="242252" y="1130283"/>
            <a:ext cx="5806440" cy="4807125"/>
          </a:xfrm>
        </p:spPr>
        <p:txBody>
          <a:bodyPr/>
          <a:lstStyle/>
          <a:p>
            <a:pPr marL="146278" indent="0">
              <a:buNone/>
            </a:pPr>
            <a:r>
              <a:rPr lang="es-ES_tradnl" b="1" noProof="0" dirty="0"/>
              <a:t>Supervisado</a:t>
            </a:r>
          </a:p>
          <a:p>
            <a:r>
              <a:rPr lang="es-ES_tradnl" noProof="0" dirty="0"/>
              <a:t>Usa áreas definidas por expertos en tipos de vegetación conocidos para afinar los parámetros de los algoritmos de clasificación</a:t>
            </a:r>
          </a:p>
          <a:p>
            <a:r>
              <a:rPr lang="es-ES_tradnl" noProof="0" dirty="0"/>
              <a:t>Después el algoritmo automáticamente identifica y etiqueta áreas similares a los parámetros de los algoritmos</a:t>
            </a:r>
          </a:p>
        </p:txBody>
      </p:sp>
      <p:sp>
        <p:nvSpPr>
          <p:cNvPr id="8" name="Content Placeholder 7"/>
          <p:cNvSpPr>
            <a:spLocks noGrp="1"/>
          </p:cNvSpPr>
          <p:nvPr>
            <p:ph sz="quarter" idx="11"/>
          </p:nvPr>
        </p:nvSpPr>
        <p:spPr/>
        <p:txBody>
          <a:bodyPr/>
          <a:lstStyle/>
          <a:p>
            <a:r>
              <a:rPr lang="es-ES_tradnl" noProof="0"/>
              <a:t>Credit: David DiBiase, Penn State Department of Geography</a:t>
            </a:r>
            <a:endParaRPr lang="es-ES_tradnl" noProof="0" dirty="0"/>
          </a:p>
        </p:txBody>
      </p:sp>
      <p:sp>
        <p:nvSpPr>
          <p:cNvPr id="9" name="Content Placeholder 8"/>
          <p:cNvSpPr>
            <a:spLocks noGrp="1"/>
          </p:cNvSpPr>
          <p:nvPr>
            <p:ph idx="12"/>
          </p:nvPr>
        </p:nvSpPr>
        <p:spPr>
          <a:xfrm>
            <a:off x="6152356" y="1124120"/>
            <a:ext cx="5806440" cy="4813288"/>
          </a:xfrm>
        </p:spPr>
        <p:txBody>
          <a:bodyPr/>
          <a:lstStyle/>
          <a:p>
            <a:pPr marL="146278" indent="0">
              <a:buNone/>
            </a:pPr>
            <a:endParaRPr lang="es-ES_tradnl" noProof="0" dirty="0"/>
          </a:p>
        </p:txBody>
      </p:sp>
      <p:pic>
        <p:nvPicPr>
          <p:cNvPr id="12" name="Picture 2" descr="Agricultural fields with certain fields highlighted "/>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2356" y="1123962"/>
            <a:ext cx="2342420" cy="2469582"/>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13" name="Picture 12" descr="Screenshot showing two-class land cover map (supervised&#10;classification)"/>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396145" y="3659422"/>
            <a:ext cx="3562652" cy="2501293"/>
          </a:xfrm>
          <a:prstGeom prst="rect">
            <a:avLst/>
          </a:prstGeom>
          <a:noFill/>
          <a:effectLst/>
          <a:extLst>
            <a:ext uri="{909E8E84-426E-40dd-AFC4-6F175D3DCCD1}">
              <a14:hiddenFill xmlns:a14="http://schemas.microsoft.com/office/drawing/2010/main" xmlns="">
                <a:solidFill>
                  <a:srgbClr val="FFFFFF"/>
                </a:solidFill>
              </a14:hiddenFill>
            </a:ext>
          </a:extLst>
        </p:spPr>
      </p:pic>
      <p:cxnSp>
        <p:nvCxnSpPr>
          <p:cNvPr id="18" name="Elbow Connector 17"/>
          <p:cNvCxnSpPr>
            <a:endCxn id="13" idx="0"/>
          </p:cNvCxnSpPr>
          <p:nvPr/>
        </p:nvCxnSpPr>
        <p:spPr>
          <a:xfrm>
            <a:off x="8494776" y="2350008"/>
            <a:ext cx="1682695" cy="1309414"/>
          </a:xfrm>
          <a:prstGeom prst="bentConnector2">
            <a:avLst/>
          </a:prstGeom>
          <a:ln w="889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1100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a:t>Clasificación de Imágenes Satelitales: Métodos</a:t>
            </a:r>
            <a:endParaRPr lang="es-ES_tradnl" noProof="0" dirty="0"/>
          </a:p>
        </p:txBody>
      </p:sp>
      <p:sp>
        <p:nvSpPr>
          <p:cNvPr id="7" name="Content Placeholder 6"/>
          <p:cNvSpPr>
            <a:spLocks noGrp="1"/>
          </p:cNvSpPr>
          <p:nvPr>
            <p:ph idx="1"/>
          </p:nvPr>
        </p:nvSpPr>
        <p:spPr>
          <a:xfrm>
            <a:off x="242252" y="1130283"/>
            <a:ext cx="5806440" cy="4807125"/>
          </a:xfrm>
        </p:spPr>
        <p:txBody>
          <a:bodyPr/>
          <a:lstStyle/>
          <a:p>
            <a:pPr marL="146278" indent="0">
              <a:buNone/>
            </a:pPr>
            <a:r>
              <a:rPr lang="es-ES_tradnl" b="1" dirty="0"/>
              <a:t>No Supervisado</a:t>
            </a:r>
          </a:p>
          <a:p>
            <a:r>
              <a:rPr lang="es-ES_tradnl" dirty="0"/>
              <a:t>Usa algoritmos de clasificación  para asignar pixeles a una de las  varias agrupaciones de clases especificadas por el usuario</a:t>
            </a:r>
          </a:p>
          <a:p>
            <a:r>
              <a:rPr lang="es-ES_tradnl" dirty="0"/>
              <a:t>Los intérpretes le asignan a cada una de las agrupaciones un valor que corresponde a una clase de la cubierta terrestre</a:t>
            </a:r>
          </a:p>
        </p:txBody>
      </p:sp>
      <p:sp>
        <p:nvSpPr>
          <p:cNvPr id="8" name="Content Placeholder 7"/>
          <p:cNvSpPr>
            <a:spLocks noGrp="1"/>
          </p:cNvSpPr>
          <p:nvPr>
            <p:ph sz="quarter" idx="11"/>
          </p:nvPr>
        </p:nvSpPr>
        <p:spPr/>
        <p:txBody>
          <a:bodyPr/>
          <a:lstStyle/>
          <a:p>
            <a:r>
              <a:rPr lang="es-ES_tradnl" noProof="0"/>
              <a:t>Credit: David DiBiase, Penn State Department of Geography</a:t>
            </a:r>
            <a:endParaRPr lang="es-ES_tradnl" noProof="0" dirty="0"/>
          </a:p>
        </p:txBody>
      </p:sp>
      <p:pic>
        <p:nvPicPr>
          <p:cNvPr id="15" name="Picture 6" descr="Screenshot showing two-class land cover map (unsupervised&#10;classification)"/>
          <p:cNvPicPr>
            <a:picLocks noGrp="1" noChangeAspect="1" noChangeArrowheads="1"/>
          </p:cNvPicPr>
          <p:nvPr>
            <p:ph idx="12"/>
          </p:nvPr>
        </p:nvPicPr>
        <p:blipFill>
          <a:blip r:embed="rId3" cstate="print">
            <a:extLst>
              <a:ext uri="{28A0092B-C50C-407E-A947-70E740481C1C}">
                <a14:useLocalDpi xmlns:a14="http://schemas.microsoft.com/office/drawing/2010/main"/>
              </a:ext>
            </a:extLst>
          </a:blip>
          <a:srcRect/>
          <a:stretch>
            <a:fillRect/>
          </a:stretch>
        </p:blipFill>
        <p:spPr bwMode="auto">
          <a:xfrm>
            <a:off x="6140450" y="1490983"/>
            <a:ext cx="5805488" cy="4079234"/>
          </a:xfrm>
          <a:prstGeom prst="rect">
            <a:avLst/>
          </a:prstGeom>
          <a:noFill/>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4311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QGIS: Semi-Automatic Classification Plugin (SCP)</a:t>
            </a:r>
            <a:endParaRPr lang="es-ES_tradnl" dirty="0"/>
          </a:p>
        </p:txBody>
      </p:sp>
      <p:sp>
        <p:nvSpPr>
          <p:cNvPr id="3" name="Content Placeholder 2"/>
          <p:cNvSpPr>
            <a:spLocks noGrp="1"/>
          </p:cNvSpPr>
          <p:nvPr>
            <p:ph idx="1"/>
          </p:nvPr>
        </p:nvSpPr>
        <p:spPr/>
        <p:txBody>
          <a:bodyPr/>
          <a:lstStyle/>
          <a:p>
            <a:r>
              <a:rPr lang="es-ES_tradnl" dirty="0"/>
              <a:t>Desarrollado por Luca </a:t>
            </a:r>
            <a:r>
              <a:rPr lang="es-ES_tradnl" dirty="0" err="1"/>
              <a:t>Congedo</a:t>
            </a:r>
            <a:endParaRPr lang="es-ES_tradnl" dirty="0"/>
          </a:p>
          <a:p>
            <a:r>
              <a:rPr lang="es-ES_tradnl" dirty="0" err="1"/>
              <a:t>Plugin</a:t>
            </a:r>
            <a:r>
              <a:rPr lang="es-ES_tradnl" dirty="0"/>
              <a:t> para QGIS gratuito, de fuente </a:t>
            </a:r>
            <a:br>
              <a:rPr lang="es-ES_tradnl" dirty="0"/>
            </a:br>
            <a:r>
              <a:rPr lang="es-ES_tradnl" dirty="0"/>
              <a:t>abierta que permite la clasificación </a:t>
            </a:r>
            <a:br>
              <a:rPr lang="es-ES_tradnl" dirty="0"/>
            </a:br>
            <a:r>
              <a:rPr lang="es-ES_tradnl" dirty="0"/>
              <a:t>supervisada</a:t>
            </a:r>
          </a:p>
          <a:p>
            <a:r>
              <a:rPr lang="es-ES_tradnl" dirty="0"/>
              <a:t>Ofrece</a:t>
            </a:r>
          </a:p>
          <a:p>
            <a:pPr lvl="1"/>
            <a:r>
              <a:rPr lang="es-ES_tradnl" dirty="0"/>
              <a:t>Varias herramientas para descargar imágenes</a:t>
            </a:r>
          </a:p>
          <a:p>
            <a:pPr lvl="1"/>
            <a:r>
              <a:rPr lang="es-ES_tradnl" dirty="0"/>
              <a:t>Preprocesamiento (números digitales a reflectancia de la cima de la atmósfera)</a:t>
            </a:r>
          </a:p>
          <a:p>
            <a:pPr lvl="1"/>
            <a:r>
              <a:rPr lang="es-ES_tradnl" dirty="0"/>
              <a:t>Selección y análisis de sitios de entrenamiento</a:t>
            </a:r>
          </a:p>
          <a:p>
            <a:pPr lvl="1"/>
            <a:r>
              <a:rPr lang="es-ES_tradnl" dirty="0"/>
              <a:t>Algoritmos de clasificación</a:t>
            </a:r>
          </a:p>
        </p:txBody>
      </p:sp>
      <p:sp>
        <p:nvSpPr>
          <p:cNvPr id="7" name="Content Placeholder 6"/>
          <p:cNvSpPr>
            <a:spLocks noGrp="1"/>
          </p:cNvSpPr>
          <p:nvPr>
            <p:ph sz="quarter" idx="11"/>
          </p:nvPr>
        </p:nvSpPr>
        <p:spPr/>
        <p:txBody>
          <a:bodyPr/>
          <a:lstStyle/>
          <a:p>
            <a:r>
              <a:rPr lang="es-ES_tradnl" dirty="0"/>
              <a:t>Documentación: </a:t>
            </a:r>
            <a:r>
              <a:rPr lang="es-ES_tradnl" dirty="0" err="1"/>
              <a:t>Congedo</a:t>
            </a:r>
            <a:r>
              <a:rPr lang="es-ES_tradnl" dirty="0"/>
              <a:t>, Luca (2016). </a:t>
            </a:r>
            <a:r>
              <a:rPr lang="es-ES_tradnl" dirty="0" err="1"/>
              <a:t>Semi-Automatic</a:t>
            </a:r>
            <a:r>
              <a:rPr lang="es-ES_tradnl" dirty="0"/>
              <a:t> </a:t>
            </a:r>
            <a:r>
              <a:rPr lang="es-ES_tradnl" dirty="0" err="1"/>
              <a:t>Classification</a:t>
            </a:r>
            <a:r>
              <a:rPr lang="es-ES_tradnl" dirty="0"/>
              <a:t> </a:t>
            </a:r>
            <a:r>
              <a:rPr lang="es-ES_tradnl" dirty="0" err="1"/>
              <a:t>Plugin</a:t>
            </a:r>
            <a:r>
              <a:rPr lang="es-ES_tradnl" dirty="0"/>
              <a:t>: </a:t>
            </a:r>
            <a:r>
              <a:rPr lang="es-ES_tradnl" dirty="0">
                <a:hlinkClick r:id="rId2"/>
              </a:rPr>
              <a:t>https://fromgistors.blogspot.com/p/semi-automatic-classification-plugin.html</a:t>
            </a:r>
            <a:r>
              <a:rPr lang="es-ES_tradnl" dirty="0"/>
              <a:t> </a:t>
            </a:r>
          </a:p>
        </p:txBody>
      </p:sp>
      <p:sp>
        <p:nvSpPr>
          <p:cNvPr id="4" name="TextBox 3"/>
          <p:cNvSpPr txBox="1"/>
          <p:nvPr/>
        </p:nvSpPr>
        <p:spPr>
          <a:xfrm>
            <a:off x="6841172" y="1295400"/>
            <a:ext cx="5105400" cy="1709058"/>
          </a:xfrm>
          <a:prstGeom prst="rect">
            <a:avLst/>
          </a:prstGeom>
          <a:solidFill>
            <a:schemeClr val="accent1"/>
          </a:solidFill>
        </p:spPr>
        <p:txBody>
          <a:bodyPr wrap="square" rtlCol="0">
            <a:noAutofit/>
          </a:bodyPr>
          <a:lstStyle/>
          <a:p>
            <a:r>
              <a:rPr lang="es-ES_tradnl" sz="2000" dirty="0">
                <a:solidFill>
                  <a:schemeClr val="bg1"/>
                </a:solidFill>
              </a:rPr>
              <a:t>Vea el la capacitación ARSET de Clasificación de la Cubierta Terrestre para más detalles:</a:t>
            </a:r>
          </a:p>
          <a:p>
            <a:r>
              <a:rPr lang="es-ES_tradnl" sz="2000" u="sng" dirty="0">
                <a:solidFill>
                  <a:schemeClr val="bg1"/>
                </a:solidFill>
              </a:rPr>
              <a:t>http://</a:t>
            </a:r>
            <a:r>
              <a:rPr lang="es-ES_tradnl" sz="2000" u="sng" dirty="0" err="1">
                <a:solidFill>
                  <a:schemeClr val="bg1"/>
                </a:solidFill>
              </a:rPr>
              <a:t>arset.gsfc.nasa.gov</a:t>
            </a:r>
            <a:r>
              <a:rPr lang="es-ES_tradnl" sz="2000" u="sng" dirty="0">
                <a:solidFill>
                  <a:schemeClr val="bg1"/>
                </a:solidFill>
              </a:rPr>
              <a:t>/</a:t>
            </a:r>
            <a:r>
              <a:rPr lang="es-ES_tradnl" sz="2000" u="sng" dirty="0" err="1">
                <a:solidFill>
                  <a:schemeClr val="bg1"/>
                </a:solidFill>
              </a:rPr>
              <a:t>land</a:t>
            </a:r>
            <a:r>
              <a:rPr lang="es-ES_tradnl" sz="2000" u="sng" dirty="0">
                <a:solidFill>
                  <a:schemeClr val="bg1"/>
                </a:solidFill>
              </a:rPr>
              <a:t>/</a:t>
            </a:r>
            <a:br>
              <a:rPr lang="es-ES_tradnl" sz="2000" u="sng" dirty="0">
                <a:solidFill>
                  <a:schemeClr val="bg1"/>
                </a:solidFill>
              </a:rPr>
            </a:br>
            <a:r>
              <a:rPr lang="es-ES_tradnl" sz="2000" u="sng" dirty="0" err="1">
                <a:solidFill>
                  <a:schemeClr val="bg1"/>
                </a:solidFill>
              </a:rPr>
              <a:t>webinars</a:t>
            </a:r>
            <a:r>
              <a:rPr lang="es-ES_tradnl" sz="2000" u="sng" dirty="0">
                <a:solidFill>
                  <a:schemeClr val="bg1"/>
                </a:solidFill>
              </a:rPr>
              <a:t>/</a:t>
            </a:r>
            <a:r>
              <a:rPr lang="es-ES_tradnl" sz="2000" u="sng" dirty="0" err="1">
                <a:solidFill>
                  <a:schemeClr val="bg1"/>
                </a:solidFill>
              </a:rPr>
              <a:t>advanced-land-classification</a:t>
            </a:r>
            <a:endParaRPr lang="es-ES_tradnl" sz="2000" u="sng" dirty="0">
              <a:solidFill>
                <a:schemeClr val="bg1"/>
              </a:solidFill>
            </a:endParaRPr>
          </a:p>
        </p:txBody>
      </p:sp>
    </p:spTree>
    <p:extLst>
      <p:ext uri="{BB962C8B-B14F-4D97-AF65-F5344CB8AC3E}">
        <p14:creationId xmlns:p14="http://schemas.microsoft.com/office/powerpoint/2010/main" val="753780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Conjuntos de Datos de la Cubierta Terrestre</a:t>
            </a:r>
          </a:p>
        </p:txBody>
      </p:sp>
    </p:spTree>
    <p:extLst>
      <p:ext uri="{BB962C8B-B14F-4D97-AF65-F5344CB8AC3E}">
        <p14:creationId xmlns:p14="http://schemas.microsoft.com/office/powerpoint/2010/main" val="3947602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Reseña de la Presentación</a:t>
            </a:r>
          </a:p>
        </p:txBody>
      </p:sp>
      <p:sp>
        <p:nvSpPr>
          <p:cNvPr id="3" name="Content Placeholder 2"/>
          <p:cNvSpPr>
            <a:spLocks noGrp="1"/>
          </p:cNvSpPr>
          <p:nvPr>
            <p:ph idx="1"/>
          </p:nvPr>
        </p:nvSpPr>
        <p:spPr/>
        <p:txBody>
          <a:bodyPr/>
          <a:lstStyle/>
          <a:p>
            <a:r>
              <a:rPr lang="es-ES_tradnl" noProof="0" dirty="0"/>
              <a:t>Conceptos Básicos de la Teledetección de la Cubierta Terrestre/ Vegetal</a:t>
            </a:r>
          </a:p>
          <a:p>
            <a:r>
              <a:rPr lang="es-ES_tradnl" noProof="0" dirty="0"/>
              <a:t>Satélites y Sensores de la NASA para el Monitoreo de la Cubierta Terrestre</a:t>
            </a:r>
          </a:p>
          <a:p>
            <a:r>
              <a:rPr lang="es-ES_tradnl" noProof="0" dirty="0"/>
              <a:t>Conjuntos de Datos de la Cubierta Terrestre</a:t>
            </a:r>
          </a:p>
          <a:p>
            <a:r>
              <a:rPr lang="es-ES_tradnl" noProof="0" dirty="0"/>
              <a:t>Datos del  Índice de Vegetación de Diferencia Normalizada MODIS (MODIS NDVI)</a:t>
            </a:r>
          </a:p>
        </p:txBody>
      </p:sp>
      <p:sp>
        <p:nvSpPr>
          <p:cNvPr id="11" name="Content Placeholder 10"/>
          <p:cNvSpPr>
            <a:spLocks noGrp="1"/>
          </p:cNvSpPr>
          <p:nvPr>
            <p:ph sz="quarter" idx="11"/>
          </p:nvPr>
        </p:nvSpPr>
        <p:spPr/>
        <p:txBody>
          <a:bodyPr/>
          <a:lstStyle/>
          <a:p>
            <a:endParaRPr lang="en-US"/>
          </a:p>
        </p:txBody>
      </p:sp>
    </p:spTree>
    <p:extLst>
      <p:ext uri="{BB962C8B-B14F-4D97-AF65-F5344CB8AC3E}">
        <p14:creationId xmlns:p14="http://schemas.microsoft.com/office/powerpoint/2010/main" val="1281516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Datos de la Cubierta Terrestre </a:t>
            </a:r>
            <a:r>
              <a:rPr lang="es-ES_tradnl" noProof="0" dirty="0" err="1"/>
              <a:t>Landsat</a:t>
            </a:r>
            <a:endParaRPr lang="es-ES_tradnl" noProof="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460" y="1447799"/>
            <a:ext cx="11011905" cy="4870345"/>
          </a:xfrm>
        </p:spPr>
      </p:pic>
      <p:sp>
        <p:nvSpPr>
          <p:cNvPr id="5" name="Text Placeholder 4"/>
          <p:cNvSpPr>
            <a:spLocks noGrp="1"/>
          </p:cNvSpPr>
          <p:nvPr>
            <p:ph type="body" sz="quarter" idx="12"/>
          </p:nvPr>
        </p:nvSpPr>
        <p:spPr/>
        <p:txBody>
          <a:bodyPr/>
          <a:lstStyle/>
          <a:p>
            <a:r>
              <a:rPr lang="es-ES_tradnl" noProof="0" dirty="0">
                <a:hlinkClick r:id="rId3"/>
              </a:rPr>
              <a:t>https://landcover.usgs.gov/glc/</a:t>
            </a:r>
            <a:r>
              <a:rPr lang="es-ES_tradnl" noProof="0" dirty="0"/>
              <a:t> </a:t>
            </a:r>
          </a:p>
        </p:txBody>
      </p:sp>
      <p:sp>
        <p:nvSpPr>
          <p:cNvPr id="8" name="Rectangle 7"/>
          <p:cNvSpPr/>
          <p:nvPr/>
        </p:nvSpPr>
        <p:spPr>
          <a:xfrm>
            <a:off x="2894012" y="4648201"/>
            <a:ext cx="914400" cy="381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711089" y="4648201"/>
            <a:ext cx="914400" cy="381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504720" y="4656994"/>
            <a:ext cx="914400" cy="381000"/>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87978" y="5668108"/>
            <a:ext cx="5389930" cy="47478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49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a:t>Cubierta Terrestre Landsat</a:t>
            </a:r>
            <a:endParaRPr lang="es-ES_tradnl" noProof="0" dirty="0"/>
          </a:p>
        </p:txBody>
      </p:sp>
      <p:sp>
        <p:nvSpPr>
          <p:cNvPr id="3" name="Content Placeholder 2"/>
          <p:cNvSpPr>
            <a:spLocks noGrp="1"/>
          </p:cNvSpPr>
          <p:nvPr>
            <p:ph idx="1"/>
          </p:nvPr>
        </p:nvSpPr>
        <p:spPr/>
        <p:txBody>
          <a:bodyPr/>
          <a:lstStyle/>
          <a:p>
            <a:r>
              <a:rPr lang="es-ES_tradnl" noProof="0" dirty="0"/>
              <a:t>Basada en imágenes de </a:t>
            </a:r>
            <a:r>
              <a:rPr lang="es-ES_tradnl" noProof="0" dirty="0" err="1"/>
              <a:t>Landsat</a:t>
            </a:r>
            <a:r>
              <a:rPr lang="es-ES_tradnl" noProof="0" dirty="0"/>
              <a:t> 7 ETM+ compuestas, libres de nubes de 2000 a 2012</a:t>
            </a:r>
          </a:p>
          <a:p>
            <a:r>
              <a:rPr lang="es-ES_tradnl" noProof="0" dirty="0"/>
              <a:t>Cuatro </a:t>
            </a:r>
            <a:r>
              <a:rPr lang="es-ES_tradnl" noProof="0" dirty="0" err="1"/>
              <a:t>Classes</a:t>
            </a:r>
            <a:r>
              <a:rPr lang="es-ES_tradnl" noProof="0" dirty="0"/>
              <a:t>: Cubierta Arbórea, Agua, Suelo Descubierto y Otra Vegetación</a:t>
            </a:r>
          </a:p>
          <a:p>
            <a:r>
              <a:rPr lang="es-ES_tradnl" noProof="0" dirty="0"/>
              <a:t>Resolución Espacial de 30 m</a:t>
            </a:r>
          </a:p>
          <a:p>
            <a:r>
              <a:rPr lang="es-ES_tradnl" noProof="0" dirty="0"/>
              <a:t>Las clases de Cubierta Arbórea y Suelo Descubierto/Otra Vegetación representan valores de 2010</a:t>
            </a:r>
          </a:p>
          <a:p>
            <a:r>
              <a:rPr lang="es-ES_tradnl" noProof="0" dirty="0"/>
              <a:t>Datos de la cubierta terrestre de referencia disponibles basados en satélites comerciales de alta resolución para 500 sitios a nivel mundial</a:t>
            </a:r>
          </a:p>
        </p:txBody>
      </p:sp>
      <p:sp>
        <p:nvSpPr>
          <p:cNvPr id="17" name="Content Placeholder 16"/>
          <p:cNvSpPr>
            <a:spLocks noGrp="1"/>
          </p:cNvSpPr>
          <p:nvPr>
            <p:ph sz="quarter" idx="11"/>
          </p:nvPr>
        </p:nvSpPr>
        <p:spPr/>
        <p:txBody>
          <a:bodyPr/>
          <a:lstStyle/>
          <a:p>
            <a:endParaRPr lang="en-US"/>
          </a:p>
        </p:txBody>
      </p:sp>
      <p:sp>
        <p:nvSpPr>
          <p:cNvPr id="5" name="Text Placeholder 4"/>
          <p:cNvSpPr>
            <a:spLocks noGrp="1"/>
          </p:cNvSpPr>
          <p:nvPr>
            <p:ph type="body" sz="quarter" idx="12"/>
          </p:nvPr>
        </p:nvSpPr>
        <p:spPr/>
        <p:txBody>
          <a:bodyPr/>
          <a:lstStyle/>
          <a:p>
            <a:r>
              <a:rPr lang="es-ES_tradnl" noProof="0">
                <a:hlinkClick r:id="rId2"/>
              </a:rPr>
              <a:t>https://landcover.usgs.gov/glc/</a:t>
            </a:r>
            <a:r>
              <a:rPr lang="es-ES_tradnl" noProof="0"/>
              <a:t> </a:t>
            </a:r>
            <a:endParaRPr lang="es-ES_tradnl" noProof="0" dirty="0"/>
          </a:p>
        </p:txBody>
      </p:sp>
    </p:spTree>
    <p:extLst>
      <p:ext uri="{BB962C8B-B14F-4D97-AF65-F5344CB8AC3E}">
        <p14:creationId xmlns:p14="http://schemas.microsoft.com/office/powerpoint/2010/main" val="1439031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a:t>Cubierta Terrestre Landsat</a:t>
            </a:r>
            <a:endParaRPr lang="es-ES_tradnl" noProof="0" dirty="0"/>
          </a:p>
        </p:txBody>
      </p:sp>
      <p:sp>
        <p:nvSpPr>
          <p:cNvPr id="3" name="Content Placeholder 2"/>
          <p:cNvSpPr>
            <a:spLocks noGrp="1"/>
          </p:cNvSpPr>
          <p:nvPr>
            <p:ph idx="1"/>
          </p:nvPr>
        </p:nvSpPr>
        <p:spPr/>
        <p:txBody>
          <a:bodyPr/>
          <a:lstStyle/>
          <a:p>
            <a:r>
              <a:rPr lang="es-ES_tradnl" noProof="0"/>
              <a:t>Las lagunas en los datos se llenan con un medio multi-año</a:t>
            </a:r>
          </a:p>
          <a:p>
            <a:r>
              <a:rPr lang="es-ES_tradnl" noProof="0"/>
              <a:t>Los datos representan la cumbre del período vegetativo (máximo de cubierta arbórea mínimo de suelo descubierto) como porcentaje</a:t>
            </a:r>
          </a:p>
          <a:p>
            <a:r>
              <a:rPr lang="es-ES_tradnl" noProof="0"/>
              <a:t>Las Superficies Acuáticas Permanentes son derivadas de compuestos de períodos vegetativos de 2000-2012</a:t>
            </a:r>
          </a:p>
          <a:p>
            <a:r>
              <a:rPr lang="es-ES_tradnl" noProof="0"/>
              <a:t>Datos disponibles en tejas (“tiles” en inglés) de in 10°x10°</a:t>
            </a:r>
            <a:endParaRPr lang="es-ES_tradnl" noProof="0" dirty="0"/>
          </a:p>
        </p:txBody>
      </p:sp>
      <p:sp>
        <p:nvSpPr>
          <p:cNvPr id="9" name="Content Placeholder 8"/>
          <p:cNvSpPr>
            <a:spLocks noGrp="1"/>
          </p:cNvSpPr>
          <p:nvPr>
            <p:ph sz="quarter" idx="11"/>
          </p:nvPr>
        </p:nvSpPr>
        <p:spPr/>
        <p:txBody>
          <a:bodyPr/>
          <a:lstStyle/>
          <a:p>
            <a:endParaRPr lang="en-US"/>
          </a:p>
        </p:txBody>
      </p:sp>
      <p:sp>
        <p:nvSpPr>
          <p:cNvPr id="5" name="Text Placeholder 4"/>
          <p:cNvSpPr>
            <a:spLocks noGrp="1"/>
          </p:cNvSpPr>
          <p:nvPr>
            <p:ph type="body" sz="quarter" idx="12"/>
          </p:nvPr>
        </p:nvSpPr>
        <p:spPr/>
        <p:txBody>
          <a:bodyPr/>
          <a:lstStyle/>
          <a:p>
            <a:r>
              <a:rPr lang="es-ES_tradnl" noProof="0">
                <a:hlinkClick r:id="rId2"/>
              </a:rPr>
              <a:t>https://landcover.usgs.gov/glc/</a:t>
            </a:r>
            <a:r>
              <a:rPr lang="es-ES_tradnl" noProof="0"/>
              <a:t> </a:t>
            </a:r>
            <a:endParaRPr lang="es-ES_tradnl" noProof="0" dirty="0"/>
          </a:p>
        </p:txBody>
      </p:sp>
    </p:spTree>
    <p:extLst>
      <p:ext uri="{BB962C8B-B14F-4D97-AF65-F5344CB8AC3E}">
        <p14:creationId xmlns:p14="http://schemas.microsoft.com/office/powerpoint/2010/main" val="1342065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_tradnl" dirty="0"/>
              <a:t>Cómo Acceder a los datos de la Cubierta Terrestre </a:t>
            </a:r>
            <a:r>
              <a:rPr lang="es-ES_tradnl" dirty="0" err="1"/>
              <a:t>Landsat</a:t>
            </a:r>
            <a:endParaRPr lang="es-ES_tradnl" dirty="0"/>
          </a:p>
        </p:txBody>
      </p:sp>
      <p:sp>
        <p:nvSpPr>
          <p:cNvPr id="8" name="Content Placeholder 7"/>
          <p:cNvSpPr>
            <a:spLocks noGrp="1"/>
          </p:cNvSpPr>
          <p:nvPr>
            <p:ph sz="quarter" idx="11"/>
          </p:nvPr>
        </p:nvSpPr>
        <p:spPr/>
        <p:txBody>
          <a:bodyPr/>
          <a:lstStyle/>
          <a:p>
            <a:endParaRPr lang="es-ES_tradnl" dirty="0"/>
          </a:p>
        </p:txBody>
      </p:sp>
      <p:sp>
        <p:nvSpPr>
          <p:cNvPr id="10" name="Text Placeholder 9"/>
          <p:cNvSpPr>
            <a:spLocks noGrp="1"/>
          </p:cNvSpPr>
          <p:nvPr>
            <p:ph type="body" sz="quarter" idx="13"/>
          </p:nvPr>
        </p:nvSpPr>
        <p:spPr/>
        <p:txBody>
          <a:bodyPr/>
          <a:lstStyle/>
          <a:p>
            <a:r>
              <a:rPr lang="es-ES_tradnl" dirty="0">
                <a:hlinkClick r:id="rId2"/>
              </a:rPr>
              <a:t>https://landcover.usgs.gov/glc/</a:t>
            </a:r>
            <a:r>
              <a:rPr lang="es-ES_tradnl" dirty="0"/>
              <a:t> </a:t>
            </a:r>
          </a:p>
        </p:txBody>
      </p:sp>
      <p:pic>
        <p:nvPicPr>
          <p:cNvPr id="11" name="Content Placeholder 10" descr="Screen Shot 2017-10-31 at 11.05.11 A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888" y="1447800"/>
            <a:ext cx="6392374" cy="3388136"/>
          </a:xfrm>
          <a:prstGeom prst="rect">
            <a:avLst/>
          </a:prstGeom>
        </p:spPr>
      </p:pic>
      <p:pic>
        <p:nvPicPr>
          <p:cNvPr id="12" name="Content Placeholder 11" descr="Screen Shot 2017-10-31 at 11.10.48 AM.png"/>
          <p:cNvPicPr>
            <a:picLocks noGrp="1" noChangeAspect="1"/>
          </p:cNvPicPr>
          <p:nvPr>
            <p:ph idx="12"/>
          </p:nvPr>
        </p:nvPicPr>
        <p:blipFill rotWithShape="1">
          <a:blip r:embed="rId4">
            <a:extLst>
              <a:ext uri="{28A0092B-C50C-407E-A947-70E740481C1C}">
                <a14:useLocalDpi xmlns:a14="http://schemas.microsoft.com/office/drawing/2010/main" val="0"/>
              </a:ext>
            </a:extLst>
          </a:blip>
          <a:srcRect t="14611"/>
          <a:stretch/>
        </p:blipFill>
        <p:spPr>
          <a:xfrm>
            <a:off x="7533095" y="2014287"/>
            <a:ext cx="3020198" cy="3916609"/>
          </a:xfrm>
          <a:prstGeom prst="rect">
            <a:avLst/>
          </a:prstGeom>
        </p:spPr>
      </p:pic>
      <p:sp>
        <p:nvSpPr>
          <p:cNvPr id="13" name="Rectangle 12"/>
          <p:cNvSpPr/>
          <p:nvPr/>
        </p:nvSpPr>
        <p:spPr>
          <a:xfrm>
            <a:off x="760412" y="3304687"/>
            <a:ext cx="1361465" cy="29429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_tradnl" dirty="0"/>
          </a:p>
        </p:txBody>
      </p:sp>
      <p:sp>
        <p:nvSpPr>
          <p:cNvPr id="14" name="TextBox 13"/>
          <p:cNvSpPr txBox="1"/>
          <p:nvPr/>
        </p:nvSpPr>
        <p:spPr>
          <a:xfrm>
            <a:off x="242251" y="4970585"/>
            <a:ext cx="6206049" cy="400110"/>
          </a:xfrm>
          <a:prstGeom prst="rect">
            <a:avLst/>
          </a:prstGeom>
          <a:noFill/>
        </p:spPr>
        <p:txBody>
          <a:bodyPr wrap="square" rtlCol="0">
            <a:spAutoFit/>
          </a:bodyPr>
          <a:lstStyle/>
          <a:p>
            <a:r>
              <a:rPr lang="x-none" sz="2000" dirty="0"/>
              <a:t>Descarga de Tejas Individuales o Todas las Tejas</a:t>
            </a:r>
          </a:p>
        </p:txBody>
      </p:sp>
      <p:sp>
        <p:nvSpPr>
          <p:cNvPr id="15" name="TextBox 14"/>
          <p:cNvSpPr txBox="1"/>
          <p:nvPr/>
        </p:nvSpPr>
        <p:spPr>
          <a:xfrm>
            <a:off x="1876301" y="5514266"/>
            <a:ext cx="5355772" cy="707886"/>
          </a:xfrm>
          <a:prstGeom prst="rect">
            <a:avLst/>
          </a:prstGeom>
          <a:noFill/>
        </p:spPr>
        <p:txBody>
          <a:bodyPr wrap="square" rtlCol="0">
            <a:spAutoFit/>
          </a:bodyPr>
          <a:lstStyle/>
          <a:p>
            <a:r>
              <a:rPr lang="x-none" sz="2000" dirty="0"/>
              <a:t>Haga</a:t>
            </a:r>
            <a:r>
              <a:rPr lang="en-US" sz="2000" dirty="0"/>
              <a:t> </a:t>
            </a:r>
            <a:r>
              <a:rPr lang="x-none" sz="2000" dirty="0"/>
              <a:t>clic</a:t>
            </a:r>
            <a:r>
              <a:rPr lang="en-US" sz="2000" dirty="0"/>
              <a:t> para </a:t>
            </a:r>
            <a:r>
              <a:rPr lang="x-none" sz="2000" dirty="0"/>
              <a:t>descargar</a:t>
            </a:r>
            <a:r>
              <a:rPr lang="en-US" sz="2000" dirty="0"/>
              <a:t> </a:t>
            </a:r>
            <a:r>
              <a:rPr lang="x-none" sz="2000" dirty="0"/>
              <a:t>datos</a:t>
            </a:r>
            <a:r>
              <a:rPr lang="en-US" sz="2000" dirty="0"/>
              <a:t> para </a:t>
            </a:r>
            <a:r>
              <a:rPr lang="x-none" sz="2000" dirty="0"/>
              <a:t>archivos</a:t>
            </a:r>
            <a:r>
              <a:rPr lang="en-US" sz="2000" dirty="0"/>
              <a:t> </a:t>
            </a:r>
            <a:r>
              <a:rPr lang="x-none" sz="2000" dirty="0"/>
              <a:t>individuales en formato</a:t>
            </a:r>
            <a:r>
              <a:rPr lang="en-US" sz="2000" dirty="0"/>
              <a:t> </a:t>
            </a:r>
            <a:r>
              <a:rPr lang="x-none" sz="2000" dirty="0"/>
              <a:t>GeoTIFF</a:t>
            </a:r>
          </a:p>
        </p:txBody>
      </p:sp>
      <p:sp>
        <p:nvSpPr>
          <p:cNvPr id="16" name="TextBox 15"/>
          <p:cNvSpPr txBox="1"/>
          <p:nvPr/>
        </p:nvSpPr>
        <p:spPr>
          <a:xfrm>
            <a:off x="7366794" y="1447800"/>
            <a:ext cx="3352800" cy="461665"/>
          </a:xfrm>
          <a:prstGeom prst="rect">
            <a:avLst/>
          </a:prstGeom>
          <a:noFill/>
        </p:spPr>
        <p:txBody>
          <a:bodyPr wrap="square" rtlCol="0">
            <a:spAutoFit/>
          </a:bodyPr>
          <a:lstStyle/>
          <a:p>
            <a:pPr algn="ctr"/>
            <a:r>
              <a:rPr lang="es-ES_tradnl" dirty="0" err="1"/>
              <a:t>List</a:t>
            </a:r>
            <a:r>
              <a:rPr lang="es-ES_tradnl" dirty="0"/>
              <a:t> of Tiles </a:t>
            </a:r>
            <a:r>
              <a:rPr lang="es-ES_tradnl" dirty="0" err="1"/>
              <a:t>by</a:t>
            </a:r>
            <a:r>
              <a:rPr lang="es-ES_tradnl" dirty="0"/>
              <a:t> </a:t>
            </a:r>
            <a:r>
              <a:rPr lang="es-ES_tradnl" dirty="0" err="1"/>
              <a:t>Lat-Lon</a:t>
            </a:r>
            <a:endParaRPr lang="es-ES_tradnl" dirty="0"/>
          </a:p>
        </p:txBody>
      </p:sp>
      <p:cxnSp>
        <p:nvCxnSpPr>
          <p:cNvPr id="18" name="Straight Arrow Connector 17"/>
          <p:cNvCxnSpPr/>
          <p:nvPr/>
        </p:nvCxnSpPr>
        <p:spPr>
          <a:xfrm flipV="1">
            <a:off x="1148862" y="3665022"/>
            <a:ext cx="0" cy="130556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7232073" y="4724401"/>
            <a:ext cx="493435" cy="103849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824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0"/>
          <p:cNvPicPr>
            <a:picLocks noChangeAspect="1"/>
          </p:cNvPicPr>
          <p:nvPr/>
        </p:nvPicPr>
        <p:blipFill rotWithShape="1">
          <a:blip r:embed="rId2">
            <a:extLst>
              <a:ext uri="{28A0092B-C50C-407E-A947-70E740481C1C}">
                <a14:useLocalDpi xmlns:a14="http://schemas.microsoft.com/office/drawing/2010/main" val="0"/>
              </a:ext>
            </a:extLst>
          </a:blip>
          <a:srcRect b="17873"/>
          <a:stretch/>
        </p:blipFill>
        <p:spPr>
          <a:xfrm>
            <a:off x="6140450" y="2512957"/>
            <a:ext cx="5805488" cy="3665106"/>
          </a:xfrm>
          <a:prstGeom prst="rect">
            <a:avLst/>
          </a:prstGeom>
        </p:spPr>
      </p:pic>
      <p:sp>
        <p:nvSpPr>
          <p:cNvPr id="2" name="Title 1"/>
          <p:cNvSpPr>
            <a:spLocks noGrp="1"/>
          </p:cNvSpPr>
          <p:nvPr>
            <p:ph type="title"/>
          </p:nvPr>
        </p:nvSpPr>
        <p:spPr/>
        <p:txBody>
          <a:bodyPr/>
          <a:lstStyle/>
          <a:p>
            <a:r>
              <a:rPr lang="es-ES_tradnl" noProof="0"/>
              <a:t>Datos de la Cubierta Terrestre MODIS (Nombre de Producto: MCD12Q1)</a:t>
            </a:r>
            <a:endParaRPr lang="es-ES_tradnl" noProof="0" dirty="0"/>
          </a:p>
        </p:txBody>
      </p:sp>
      <p:sp>
        <p:nvSpPr>
          <p:cNvPr id="5" name="Content Placeholder 4"/>
          <p:cNvSpPr>
            <a:spLocks noGrp="1"/>
          </p:cNvSpPr>
          <p:nvPr>
            <p:ph idx="1"/>
          </p:nvPr>
        </p:nvSpPr>
        <p:spPr>
          <a:xfrm>
            <a:off x="242252" y="1447799"/>
            <a:ext cx="5806440" cy="4870346"/>
          </a:xfrm>
        </p:spPr>
        <p:txBody>
          <a:bodyPr/>
          <a:lstStyle/>
          <a:p>
            <a:r>
              <a:rPr lang="es-ES_tradnl" noProof="0" dirty="0"/>
              <a:t>Compuestos Anuales de Terra y </a:t>
            </a:r>
            <a:r>
              <a:rPr lang="es-ES_tradnl" noProof="0" dirty="0" err="1"/>
              <a:t>Aqua</a:t>
            </a:r>
            <a:r>
              <a:rPr lang="es-ES_tradnl" noProof="0" dirty="0"/>
              <a:t> MODIS</a:t>
            </a:r>
          </a:p>
          <a:p>
            <a:r>
              <a:rPr lang="es-ES_tradnl" noProof="0" dirty="0"/>
              <a:t>Resolución Espacial : 500 metros</a:t>
            </a:r>
          </a:p>
          <a:p>
            <a:r>
              <a:rPr lang="es-ES_tradnl" noProof="0" dirty="0"/>
              <a:t>Principal Esquema de Tipos de Cubierta Terrestre: Esquema de clasificación de la vegetación del Programa Internacional </a:t>
            </a:r>
            <a:r>
              <a:rPr lang="es-ES_tradnl" noProof="0" dirty="0" err="1"/>
              <a:t>Geosfera</a:t>
            </a:r>
            <a:r>
              <a:rPr lang="es-ES_tradnl" noProof="0" dirty="0"/>
              <a:t>-Biosfera (IGBP por sus siglas en inglés)</a:t>
            </a:r>
          </a:p>
          <a:p>
            <a:pPr lvl="1"/>
            <a:r>
              <a:rPr lang="es-ES_tradnl" noProof="0" dirty="0"/>
              <a:t>3 clases desarrolladas</a:t>
            </a:r>
          </a:p>
          <a:p>
            <a:pPr lvl="1"/>
            <a:r>
              <a:rPr lang="es-ES_tradnl" noProof="0" dirty="0"/>
              <a:t>3 clases no vegetales</a:t>
            </a:r>
          </a:p>
        </p:txBody>
      </p:sp>
      <p:sp>
        <p:nvSpPr>
          <p:cNvPr id="19" name="Content Placeholder 18"/>
          <p:cNvSpPr>
            <a:spLocks noGrp="1"/>
          </p:cNvSpPr>
          <p:nvPr>
            <p:ph sz="quarter" idx="11"/>
          </p:nvPr>
        </p:nvSpPr>
        <p:spPr/>
        <p:txBody>
          <a:bodyPr/>
          <a:lstStyle/>
          <a:p>
            <a:endParaRPr lang="en-US"/>
          </a:p>
        </p:txBody>
      </p:sp>
      <p:pic>
        <p:nvPicPr>
          <p:cNvPr id="20" name="Content Placeholder 19"/>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6140450" y="1447799"/>
            <a:ext cx="5805488" cy="1081959"/>
          </a:xfrm>
        </p:spPr>
      </p:pic>
      <p:sp>
        <p:nvSpPr>
          <p:cNvPr id="8" name="Text Placeholder 7"/>
          <p:cNvSpPr>
            <a:spLocks noGrp="1"/>
          </p:cNvSpPr>
          <p:nvPr>
            <p:ph type="body" sz="quarter" idx="13"/>
          </p:nvPr>
        </p:nvSpPr>
        <p:spPr/>
        <p:txBody>
          <a:bodyPr>
            <a:normAutofit fontScale="92500"/>
          </a:bodyPr>
          <a:lstStyle/>
          <a:p>
            <a:r>
              <a:rPr lang="es-ES_tradnl" noProof="0">
                <a:hlinkClick r:id="rId4"/>
              </a:rPr>
              <a:t>https://lpdaac.usgs.gov/dataset_discovery/modis/modis_products_table/mcd12q1</a:t>
            </a:r>
            <a:endParaRPr lang="es-ES_tradnl" noProof="0" dirty="0"/>
          </a:p>
        </p:txBody>
      </p:sp>
    </p:spTree>
    <p:extLst>
      <p:ext uri="{BB962C8B-B14F-4D97-AF65-F5344CB8AC3E}">
        <p14:creationId xmlns:p14="http://schemas.microsoft.com/office/powerpoint/2010/main" val="2058966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ES_tradnl" noProof="0" dirty="0"/>
              <a:t>Búsqueda de Datos de la Cubierta Terrestre MODIS</a:t>
            </a:r>
          </a:p>
        </p:txBody>
      </p:sp>
      <p:sp>
        <p:nvSpPr>
          <p:cNvPr id="10" name="Text Placeholder 9"/>
          <p:cNvSpPr>
            <a:spLocks noGrp="1"/>
          </p:cNvSpPr>
          <p:nvPr>
            <p:ph type="body" sz="quarter" idx="12"/>
          </p:nvPr>
        </p:nvSpPr>
        <p:spPr/>
        <p:txBody>
          <a:bodyPr/>
          <a:lstStyle/>
          <a:p>
            <a:r>
              <a:rPr lang="es-ES_tradnl" noProof="0" dirty="0">
                <a:hlinkClick r:id="rId2"/>
              </a:rPr>
              <a:t>https://earthdata.nasa.gov/</a:t>
            </a:r>
            <a:r>
              <a:rPr lang="es-ES_tradnl" noProof="0" dirty="0"/>
              <a:t> </a:t>
            </a:r>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0399" y="1447799"/>
            <a:ext cx="10868026" cy="4870345"/>
          </a:xfrm>
        </p:spPr>
      </p:pic>
      <p:sp>
        <p:nvSpPr>
          <p:cNvPr id="14" name="Rectangle 13"/>
          <p:cNvSpPr/>
          <p:nvPr/>
        </p:nvSpPr>
        <p:spPr>
          <a:xfrm>
            <a:off x="2214074" y="2237887"/>
            <a:ext cx="3155095" cy="411528"/>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097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Acceso a Datos de la Cubierta Terrestre MODIS</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888" y="1447799"/>
            <a:ext cx="5805487" cy="3110757"/>
          </a:xfrm>
        </p:spPr>
      </p:pic>
      <p:pic>
        <p:nvPicPr>
          <p:cNvPr id="16" name="Content Placeholder 15"/>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6243293" y="1447800"/>
            <a:ext cx="5599801" cy="4489450"/>
          </a:xfrm>
        </p:spPr>
      </p:pic>
      <p:sp>
        <p:nvSpPr>
          <p:cNvPr id="5" name="Text Placeholder 4"/>
          <p:cNvSpPr>
            <a:spLocks noGrp="1"/>
          </p:cNvSpPr>
          <p:nvPr>
            <p:ph type="body" sz="quarter" idx="13"/>
          </p:nvPr>
        </p:nvSpPr>
        <p:spPr/>
        <p:txBody>
          <a:bodyPr/>
          <a:lstStyle/>
          <a:p>
            <a:r>
              <a:rPr lang="es-ES_tradnl" noProof="0" dirty="0">
                <a:hlinkClick r:id="rId4"/>
              </a:rPr>
              <a:t>https://earthdata.nasa.gov/search?q=MCD12Q1/</a:t>
            </a:r>
            <a:r>
              <a:rPr lang="es-ES_tradnl" noProof="0" dirty="0"/>
              <a:t> </a:t>
            </a:r>
          </a:p>
        </p:txBody>
      </p:sp>
      <p:sp>
        <p:nvSpPr>
          <p:cNvPr id="12" name="Rectangle 11"/>
          <p:cNvSpPr/>
          <p:nvPr/>
        </p:nvSpPr>
        <p:spPr>
          <a:xfrm>
            <a:off x="338383" y="2298020"/>
            <a:ext cx="1748326" cy="62102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8321798" y="4443344"/>
            <a:ext cx="1056664" cy="339672"/>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5465" y="1675911"/>
            <a:ext cx="4435156" cy="4261339"/>
          </a:xfrm>
          <a:prstGeom prst="rect">
            <a:avLst/>
          </a:prstGeom>
        </p:spPr>
      </p:pic>
      <p:sp>
        <p:nvSpPr>
          <p:cNvPr id="19" name="Rectangle 18"/>
          <p:cNvSpPr/>
          <p:nvPr/>
        </p:nvSpPr>
        <p:spPr>
          <a:xfrm>
            <a:off x="3475464" y="3003176"/>
            <a:ext cx="2356651" cy="1440167"/>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19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Descarga de Datos de la Cubierta Terrestre MODIS</a:t>
            </a:r>
          </a:p>
        </p:txBody>
      </p:sp>
      <p:sp>
        <p:nvSpPr>
          <p:cNvPr id="7" name="Content Placeholder 6"/>
          <p:cNvSpPr>
            <a:spLocks noGrp="1"/>
          </p:cNvSpPr>
          <p:nvPr>
            <p:ph sz="quarter" idx="11"/>
          </p:nvPr>
        </p:nvSpPr>
        <p:spPr/>
        <p:txBody>
          <a:bodyPr/>
          <a:lstStyle/>
          <a:p>
            <a:endParaRPr lang="en-US"/>
          </a:p>
        </p:txBody>
      </p:sp>
      <p:sp>
        <p:nvSpPr>
          <p:cNvPr id="8" name="Content Placeholder 7"/>
          <p:cNvSpPr>
            <a:spLocks noGrp="1"/>
          </p:cNvSpPr>
          <p:nvPr>
            <p:ph idx="12"/>
          </p:nvPr>
        </p:nvSpPr>
        <p:spPr>
          <a:xfrm>
            <a:off x="8458200" y="1447799"/>
            <a:ext cx="3488372" cy="4489610"/>
          </a:xfrm>
        </p:spPr>
        <p:txBody>
          <a:bodyPr>
            <a:normAutofit/>
          </a:bodyPr>
          <a:lstStyle/>
          <a:p>
            <a:r>
              <a:rPr lang="es-ES_tradnl" noProof="0" dirty="0"/>
              <a:t>Descarga de datos en una cuadrícula sinusoide, en formato HDF</a:t>
            </a:r>
          </a:p>
          <a:p>
            <a:r>
              <a:rPr lang="es-ES_tradnl" noProof="0" dirty="0"/>
              <a:t>Software disponible de LPDAAC para </a:t>
            </a:r>
            <a:r>
              <a:rPr lang="es-ES_tradnl" noProof="0" dirty="0" err="1"/>
              <a:t>reproyectar</a:t>
            </a:r>
            <a:r>
              <a:rPr lang="es-ES_tradnl" noProof="0" dirty="0"/>
              <a:t> o convertir en </a:t>
            </a:r>
            <a:r>
              <a:rPr lang="es-ES_tradnl" noProof="0" dirty="0" err="1"/>
              <a:t>NetCDF</a:t>
            </a:r>
            <a:r>
              <a:rPr lang="es-ES_tradnl" noProof="0" dirty="0"/>
              <a:t> o </a:t>
            </a:r>
            <a:r>
              <a:rPr lang="es-ES_tradnl" noProof="0" dirty="0" err="1"/>
              <a:t>GeoTiff</a:t>
            </a:r>
            <a:r>
              <a:rPr lang="es-ES_tradnl" noProof="0" dirty="0"/>
              <a:t> </a:t>
            </a:r>
          </a:p>
          <a:p>
            <a:pPr marL="146278" indent="0">
              <a:buNone/>
            </a:pPr>
            <a:r>
              <a:rPr lang="es-ES_tradnl" sz="1600" noProof="0" dirty="0">
                <a:hlinkClick r:id="rId2"/>
              </a:rPr>
              <a:t>https://lpdaac.usgs.gov/tools/modis_reprojection_tool</a:t>
            </a:r>
            <a:endParaRPr lang="es-ES_tradnl" sz="1600" noProof="0" dirty="0"/>
          </a:p>
          <a:p>
            <a:pPr marL="146278" indent="0">
              <a:buNone/>
            </a:pPr>
            <a:endParaRPr lang="es-ES_tradnl" sz="1600" noProof="0" dirty="0"/>
          </a:p>
          <a:p>
            <a:pPr marL="146278" indent="0">
              <a:buNone/>
            </a:pPr>
            <a:endParaRPr lang="es-ES_tradnl" sz="1600" noProof="0" dirty="0"/>
          </a:p>
        </p:txBody>
      </p:sp>
      <p:sp>
        <p:nvSpPr>
          <p:cNvPr id="5" name="Text Placeholder 4"/>
          <p:cNvSpPr>
            <a:spLocks noGrp="1"/>
          </p:cNvSpPr>
          <p:nvPr>
            <p:ph type="body" sz="quarter" idx="13"/>
          </p:nvPr>
        </p:nvSpPr>
        <p:spPr/>
        <p:txBody>
          <a:bodyPr/>
          <a:lstStyle/>
          <a:p>
            <a:r>
              <a:rPr lang="es-ES_tradnl" noProof="0" dirty="0">
                <a:hlinkClick r:id="rId3"/>
              </a:rPr>
              <a:t>https://earthexplorer.usgs.gov/</a:t>
            </a:r>
            <a:r>
              <a:rPr lang="es-ES_tradnl" noProof="0" dirty="0"/>
              <a:t> </a:t>
            </a:r>
          </a:p>
        </p:txBody>
      </p:sp>
      <p:pic>
        <p:nvPicPr>
          <p:cNvPr id="9" name="Content Placeholder 8" descr="Screen Shot 2017-10-31 at 12.21.00 PM.png"/>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2252" y="1447799"/>
            <a:ext cx="8067712" cy="4489610"/>
          </a:xfrm>
          <a:prstGeom prst="rect">
            <a:avLst/>
          </a:prstGeom>
        </p:spPr>
      </p:pic>
    </p:spTree>
    <p:extLst>
      <p:ext uri="{BB962C8B-B14F-4D97-AF65-F5344CB8AC3E}">
        <p14:creationId xmlns:p14="http://schemas.microsoft.com/office/powerpoint/2010/main" val="1489922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Descarga de Datos de la Cubierta Terrestre MODIS</a:t>
            </a:r>
          </a:p>
        </p:txBody>
      </p:sp>
      <p:sp>
        <p:nvSpPr>
          <p:cNvPr id="4" name="Content Placeholder 3"/>
          <p:cNvSpPr>
            <a:spLocks noGrp="1"/>
          </p:cNvSpPr>
          <p:nvPr>
            <p:ph sz="quarter" idx="11"/>
          </p:nvPr>
        </p:nvSpPr>
        <p:spPr/>
        <p:txBody>
          <a:bodyPr/>
          <a:lstStyle/>
          <a:p>
            <a:endParaRPr lang="en-US"/>
          </a:p>
        </p:txBody>
      </p:sp>
      <p:sp>
        <p:nvSpPr>
          <p:cNvPr id="5" name="Content Placeholder 4"/>
          <p:cNvSpPr>
            <a:spLocks noGrp="1"/>
          </p:cNvSpPr>
          <p:nvPr>
            <p:ph idx="12"/>
          </p:nvPr>
        </p:nvSpPr>
        <p:spPr>
          <a:xfrm>
            <a:off x="5210175" y="1447799"/>
            <a:ext cx="6736397" cy="4489610"/>
          </a:xfrm>
        </p:spPr>
        <p:txBody>
          <a:bodyPr/>
          <a:lstStyle/>
          <a:p>
            <a:r>
              <a:rPr lang="es-ES_tradnl" noProof="0" dirty="0"/>
              <a:t>Disponibles del Global </a:t>
            </a:r>
            <a:r>
              <a:rPr lang="es-ES_tradnl" noProof="0" dirty="0" err="1"/>
              <a:t>Land</a:t>
            </a:r>
            <a:r>
              <a:rPr lang="es-ES_tradnl" noProof="0" dirty="0"/>
              <a:t> </a:t>
            </a:r>
            <a:r>
              <a:rPr lang="es-ES_tradnl" noProof="0" dirty="0" err="1"/>
              <a:t>Cover</a:t>
            </a:r>
            <a:r>
              <a:rPr lang="es-ES_tradnl" noProof="0" dirty="0"/>
              <a:t> </a:t>
            </a:r>
            <a:r>
              <a:rPr lang="es-ES_tradnl" noProof="0" dirty="0" err="1"/>
              <a:t>Facility</a:t>
            </a:r>
            <a:endParaRPr lang="es-ES_tradnl" noProof="0" dirty="0"/>
          </a:p>
          <a:p>
            <a:r>
              <a:rPr lang="es-ES_tradnl" noProof="0" dirty="0"/>
              <a:t>También disponibles en formato .</a:t>
            </a:r>
            <a:r>
              <a:rPr lang="es-ES_tradnl" noProof="0" dirty="0" err="1"/>
              <a:t>tiff</a:t>
            </a:r>
            <a:r>
              <a:rPr lang="es-ES_tradnl" noProof="0" dirty="0"/>
              <a:t> a resoluciones de 0.0833° y 0.5°</a:t>
            </a:r>
          </a:p>
        </p:txBody>
      </p:sp>
      <p:sp>
        <p:nvSpPr>
          <p:cNvPr id="6" name="Text Placeholder 5"/>
          <p:cNvSpPr>
            <a:spLocks noGrp="1"/>
          </p:cNvSpPr>
          <p:nvPr>
            <p:ph type="body" sz="quarter" idx="13"/>
          </p:nvPr>
        </p:nvSpPr>
        <p:spPr/>
        <p:txBody>
          <a:bodyPr/>
          <a:lstStyle/>
          <a:p>
            <a:r>
              <a:rPr lang="es-ES_tradnl" noProof="0" dirty="0">
                <a:hlinkClick r:id="rId2"/>
              </a:rPr>
              <a:t>http://glcf.umd.edu/data/lc/</a:t>
            </a:r>
            <a:r>
              <a:rPr lang="es-ES_tradnl" noProof="0" dirty="0"/>
              <a:t> </a:t>
            </a:r>
          </a:p>
        </p:txBody>
      </p:sp>
      <p:pic>
        <p:nvPicPr>
          <p:cNvPr id="7" name="Content Placeholder 6" descr="Screen Shot 2017-10-31 at 12.28.20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252" y="1447799"/>
            <a:ext cx="4587720" cy="4870345"/>
          </a:xfrm>
          <a:prstGeom prst="rect">
            <a:avLst/>
          </a:prstGeom>
        </p:spPr>
      </p:pic>
    </p:spTree>
    <p:extLst>
      <p:ext uri="{BB962C8B-B14F-4D97-AF65-F5344CB8AC3E}">
        <p14:creationId xmlns:p14="http://schemas.microsoft.com/office/powerpoint/2010/main" val="2091058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MODIS NDVI</a:t>
            </a:r>
          </a:p>
        </p:txBody>
      </p:sp>
    </p:spTree>
    <p:extLst>
      <p:ext uri="{BB962C8B-B14F-4D97-AF65-F5344CB8AC3E}">
        <p14:creationId xmlns:p14="http://schemas.microsoft.com/office/powerpoint/2010/main" val="302600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Conceptos Básicos de la Teledetección de la Cubierta Terrestre</a:t>
            </a:r>
          </a:p>
        </p:txBody>
      </p:sp>
    </p:spTree>
    <p:extLst>
      <p:ext uri="{BB962C8B-B14F-4D97-AF65-F5344CB8AC3E}">
        <p14:creationId xmlns:p14="http://schemas.microsoft.com/office/powerpoint/2010/main" val="1330084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a:t>Productos de Índices de Vegetación</a:t>
            </a:r>
            <a:r>
              <a:rPr lang="es-ES_tradnl" altLang="ja-JP" noProof="0"/>
              <a:t> </a:t>
            </a:r>
            <a:r>
              <a:rPr lang="es-ES_tradnl" noProof="0"/>
              <a:t>MODIS</a:t>
            </a:r>
            <a:endParaRPr lang="es-ES_tradnl" noProof="0" dirty="0"/>
          </a:p>
        </p:txBody>
      </p:sp>
      <p:sp>
        <p:nvSpPr>
          <p:cNvPr id="3" name="Content Placeholder 2"/>
          <p:cNvSpPr>
            <a:spLocks noGrp="1"/>
          </p:cNvSpPr>
          <p:nvPr>
            <p:ph idx="1"/>
          </p:nvPr>
        </p:nvSpPr>
        <p:spPr>
          <a:xfrm>
            <a:off x="242252" y="1130283"/>
            <a:ext cx="8517700" cy="5187862"/>
          </a:xfrm>
        </p:spPr>
        <p:txBody>
          <a:bodyPr>
            <a:normAutofit lnSpcReduction="10000"/>
          </a:bodyPr>
          <a:lstStyle/>
          <a:p>
            <a:r>
              <a:rPr lang="es-ES_tradnl" noProof="0" dirty="0" err="1"/>
              <a:t>Índiges</a:t>
            </a:r>
            <a:r>
              <a:rPr lang="es-ES_tradnl" noProof="0" dirty="0"/>
              <a:t> de Vegetación: </a:t>
            </a:r>
          </a:p>
          <a:p>
            <a:pPr lvl="1"/>
            <a:r>
              <a:rPr lang="es-ES_tradnl" noProof="0" dirty="0"/>
              <a:t>NDVI (</a:t>
            </a:r>
            <a:r>
              <a:rPr lang="es-ES_tradnl" noProof="0" dirty="0" err="1"/>
              <a:t>Normalized</a:t>
            </a:r>
            <a:r>
              <a:rPr lang="es-ES_tradnl" noProof="0" dirty="0"/>
              <a:t> </a:t>
            </a:r>
            <a:r>
              <a:rPr lang="es-ES_tradnl" noProof="0" dirty="0" err="1"/>
              <a:t>Difference</a:t>
            </a:r>
            <a:r>
              <a:rPr lang="es-ES_tradnl" noProof="0" dirty="0"/>
              <a:t> </a:t>
            </a:r>
            <a:r>
              <a:rPr lang="es-ES_tradnl" noProof="0" dirty="0" err="1"/>
              <a:t>Vegetation</a:t>
            </a:r>
            <a:r>
              <a:rPr lang="es-ES_tradnl" noProof="0" dirty="0"/>
              <a:t> </a:t>
            </a:r>
            <a:r>
              <a:rPr lang="es-ES_tradnl" noProof="0" dirty="0" err="1"/>
              <a:t>Index</a:t>
            </a:r>
            <a:r>
              <a:rPr lang="es-ES_tradnl" noProof="0" dirty="0"/>
              <a:t> o Índice de vegetación de diferencia normalizada)</a:t>
            </a:r>
          </a:p>
          <a:p>
            <a:pPr lvl="2"/>
            <a:r>
              <a:rPr lang="es-ES_tradnl" noProof="0" dirty="0"/>
              <a:t>16 días, resolución espacial de 250 metros como producto en cuadrícula de nivel 3</a:t>
            </a:r>
          </a:p>
          <a:p>
            <a:pPr lvl="2"/>
            <a:r>
              <a:rPr lang="es-ES_tradnl" noProof="0" dirty="0"/>
              <a:t>Se utiliza para caracterizar los procesos de la superficie terrestre</a:t>
            </a:r>
          </a:p>
          <a:p>
            <a:pPr lvl="2"/>
            <a:r>
              <a:rPr lang="es-ES_tradnl" noProof="0" dirty="0"/>
              <a:t>Las anomalías en él se pueden utilizar para identificar sequías</a:t>
            </a:r>
          </a:p>
          <a:p>
            <a:pPr lvl="1"/>
            <a:r>
              <a:rPr lang="es-ES_tradnl" noProof="0" dirty="0"/>
              <a:t>EVI (</a:t>
            </a:r>
            <a:r>
              <a:rPr lang="es-ES_tradnl" noProof="0" dirty="0" err="1"/>
              <a:t>Enhanced</a:t>
            </a:r>
            <a:r>
              <a:rPr lang="es-ES_tradnl" noProof="0" dirty="0"/>
              <a:t> </a:t>
            </a:r>
            <a:r>
              <a:rPr lang="es-ES_tradnl" noProof="0" dirty="0" err="1"/>
              <a:t>Vegetation</a:t>
            </a:r>
            <a:r>
              <a:rPr lang="es-ES_tradnl" noProof="0" dirty="0"/>
              <a:t> </a:t>
            </a:r>
            <a:r>
              <a:rPr lang="es-ES_tradnl" noProof="0" dirty="0" err="1"/>
              <a:t>Index</a:t>
            </a:r>
            <a:r>
              <a:rPr lang="es-ES_tradnl" noProof="0" dirty="0"/>
              <a:t> o Índice de Vegetación Mejorado) </a:t>
            </a:r>
          </a:p>
          <a:p>
            <a:pPr lvl="2"/>
            <a:r>
              <a:rPr lang="es-ES_tradnl" noProof="0" dirty="0"/>
              <a:t>Minimiza el dosel a fondo</a:t>
            </a:r>
          </a:p>
          <a:p>
            <a:pPr lvl="2"/>
            <a:r>
              <a:rPr lang="es-ES_tradnl" noProof="0" dirty="0"/>
              <a:t>Mejor para condiciones de vegetación densa</a:t>
            </a:r>
          </a:p>
        </p:txBody>
      </p:sp>
      <p:sp>
        <p:nvSpPr>
          <p:cNvPr id="9" name="Content Placeholder 8"/>
          <p:cNvSpPr>
            <a:spLocks noGrp="1"/>
          </p:cNvSpPr>
          <p:nvPr>
            <p:ph sz="quarter" idx="11"/>
          </p:nvPr>
        </p:nvSpPr>
        <p:spPr/>
        <p:txBody>
          <a:bodyPr/>
          <a:lstStyle/>
          <a:p>
            <a:endParaRPr lang="en-US"/>
          </a:p>
        </p:txBody>
      </p:sp>
      <p:pic>
        <p:nvPicPr>
          <p:cNvPr id="6" name="Content Placeholder 5"/>
          <p:cNvPicPr>
            <a:picLocks noGrp="1" noChangeAspect="1"/>
          </p:cNvPicPr>
          <p:nvPr>
            <p:ph idx="12"/>
          </p:nvPr>
        </p:nvPicPr>
        <p:blipFill>
          <a:blip r:embed="rId3">
            <a:extLst>
              <a:ext uri="{28A0092B-C50C-407E-A947-70E740481C1C}">
                <a14:useLocalDpi xmlns:a14="http://schemas.microsoft.com/office/drawing/2010/main"/>
              </a:ext>
            </a:extLst>
          </a:blip>
          <a:stretch>
            <a:fillRect/>
          </a:stretch>
        </p:blipFill>
        <p:spPr>
          <a:xfrm>
            <a:off x="8903034" y="1123950"/>
            <a:ext cx="3043538" cy="4813300"/>
          </a:xfrm>
        </p:spPr>
      </p:pic>
    </p:spTree>
    <p:extLst>
      <p:ext uri="{BB962C8B-B14F-4D97-AF65-F5344CB8AC3E}">
        <p14:creationId xmlns:p14="http://schemas.microsoft.com/office/powerpoint/2010/main" val="516586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¿Qué es el NDVI?</a:t>
            </a:r>
          </a:p>
        </p:txBody>
      </p:sp>
      <p:sp>
        <p:nvSpPr>
          <p:cNvPr id="3" name="Content Placeholder 2"/>
          <p:cNvSpPr>
            <a:spLocks noGrp="1"/>
          </p:cNvSpPr>
          <p:nvPr>
            <p:ph idx="1"/>
          </p:nvPr>
        </p:nvSpPr>
        <p:spPr>
          <a:xfrm>
            <a:off x="242252" y="1130283"/>
            <a:ext cx="6532096" cy="4807125"/>
          </a:xfrm>
        </p:spPr>
        <p:txBody>
          <a:bodyPr/>
          <a:lstStyle/>
          <a:p>
            <a:r>
              <a:rPr lang="es-ES_tradnl" noProof="0" dirty="0"/>
              <a:t>Siglas de </a:t>
            </a:r>
            <a:r>
              <a:rPr lang="es-ES_tradnl" noProof="0" dirty="0" err="1"/>
              <a:t>Normalized</a:t>
            </a:r>
            <a:r>
              <a:rPr lang="es-ES_tradnl" noProof="0" dirty="0"/>
              <a:t> </a:t>
            </a:r>
            <a:r>
              <a:rPr lang="es-ES_tradnl" noProof="0" dirty="0" err="1"/>
              <a:t>Difference</a:t>
            </a:r>
            <a:r>
              <a:rPr lang="es-ES_tradnl" noProof="0" dirty="0"/>
              <a:t> </a:t>
            </a:r>
            <a:r>
              <a:rPr lang="es-ES_tradnl" noProof="0" dirty="0" err="1"/>
              <a:t>Vegetation</a:t>
            </a:r>
            <a:r>
              <a:rPr lang="es-ES_tradnl" noProof="0" dirty="0"/>
              <a:t> </a:t>
            </a:r>
            <a:r>
              <a:rPr lang="es-ES_tradnl" noProof="0" dirty="0" err="1"/>
              <a:t>Index</a:t>
            </a:r>
            <a:r>
              <a:rPr lang="es-ES_tradnl" noProof="0" dirty="0"/>
              <a:t> o Índice de Vegetación de Diferencia Normalizada</a:t>
            </a:r>
          </a:p>
          <a:p>
            <a:pPr lvl="1"/>
            <a:r>
              <a:rPr lang="es-ES_tradnl" noProof="0" dirty="0"/>
              <a:t>Está basado en la relación entre las ondas rojas y casi infrarrojas</a:t>
            </a:r>
          </a:p>
          <a:p>
            <a:pPr lvl="1"/>
            <a:r>
              <a:rPr lang="es-ES_tradnl" noProof="0" dirty="0"/>
              <a:t>La clorofila absorbe altamente las visibles (rojas) </a:t>
            </a:r>
          </a:p>
          <a:p>
            <a:pPr lvl="1"/>
            <a:r>
              <a:rPr lang="es-ES_tradnl" noProof="0" dirty="0"/>
              <a:t>La estructura de las plantas refleja intensamente las casi infrarrojas</a:t>
            </a:r>
          </a:p>
        </p:txBody>
      </p:sp>
      <p:sp>
        <p:nvSpPr>
          <p:cNvPr id="23" name="Content Placeholder 22"/>
          <p:cNvSpPr>
            <a:spLocks noGrp="1"/>
          </p:cNvSpPr>
          <p:nvPr>
            <p:ph sz="quarter" idx="11"/>
          </p:nvPr>
        </p:nvSpPr>
        <p:spPr/>
        <p:txBody>
          <a:bodyPr/>
          <a:lstStyle/>
          <a:p>
            <a:endParaRPr lang="en-US"/>
          </a:p>
        </p:txBody>
      </p:sp>
      <p:pic>
        <p:nvPicPr>
          <p:cNvPr id="6" name="Content Placeholder 5"/>
          <p:cNvPicPr>
            <a:picLocks noGrp="1" noChangeAspect="1"/>
          </p:cNvPicPr>
          <p:nvPr>
            <p:ph idx="12"/>
          </p:nvPr>
        </p:nvPicPr>
        <p:blipFill rotWithShape="1">
          <a:blip r:embed="rId3">
            <a:extLst>
              <a:ext uri="{28A0092B-C50C-407E-A947-70E740481C1C}">
                <a14:useLocalDpi xmlns:a14="http://schemas.microsoft.com/office/drawing/2010/main"/>
              </a:ext>
            </a:extLst>
          </a:blip>
          <a:srcRect l="355" t="219" r="1154" b="2653"/>
          <a:stretch/>
        </p:blipFill>
        <p:spPr>
          <a:xfrm>
            <a:off x="7222340" y="1130283"/>
            <a:ext cx="3726648" cy="2578677"/>
          </a:xfrm>
        </p:spPr>
      </p:pic>
      <p:grpSp>
        <p:nvGrpSpPr>
          <p:cNvPr id="19" name="Group 18"/>
          <p:cNvGrpSpPr/>
          <p:nvPr/>
        </p:nvGrpSpPr>
        <p:grpSpPr>
          <a:xfrm>
            <a:off x="7035560" y="3708960"/>
            <a:ext cx="3913428" cy="2733762"/>
            <a:chOff x="8032510" y="3807448"/>
            <a:chExt cx="3913428" cy="2733762"/>
          </a:xfrm>
        </p:grpSpPr>
        <p:pic>
          <p:nvPicPr>
            <p:cNvPr id="15"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350" y="3807448"/>
              <a:ext cx="3811588" cy="2361730"/>
            </a:xfrm>
            <a:prstGeom prst="rect">
              <a:avLst/>
            </a:prstGeom>
          </p:spPr>
        </p:pic>
        <p:sp>
          <p:nvSpPr>
            <p:cNvPr id="9" name="TextBox 8"/>
            <p:cNvSpPr txBox="1"/>
            <p:nvPr/>
          </p:nvSpPr>
          <p:spPr>
            <a:xfrm>
              <a:off x="8032510" y="5821469"/>
              <a:ext cx="988278" cy="400110"/>
            </a:xfrm>
            <a:prstGeom prst="rect">
              <a:avLst/>
            </a:prstGeom>
            <a:noFill/>
          </p:spPr>
          <p:txBody>
            <a:bodyPr wrap="square" rtlCol="0">
              <a:spAutoFit/>
            </a:bodyPr>
            <a:lstStyle/>
            <a:p>
              <a:pPr algn="ctr"/>
              <a:r>
                <a:rPr lang="x-none" sz="2000"/>
                <a:t>Rojas</a:t>
              </a:r>
            </a:p>
          </p:txBody>
        </p:sp>
        <p:sp>
          <p:nvSpPr>
            <p:cNvPr id="10" name="TextBox 9"/>
            <p:cNvSpPr txBox="1"/>
            <p:nvPr/>
          </p:nvSpPr>
          <p:spPr>
            <a:xfrm>
              <a:off x="9030094" y="6141100"/>
              <a:ext cx="2020100" cy="400110"/>
            </a:xfrm>
            <a:prstGeom prst="rect">
              <a:avLst/>
            </a:prstGeom>
            <a:noFill/>
          </p:spPr>
          <p:txBody>
            <a:bodyPr wrap="square" rtlCol="0">
              <a:spAutoFit/>
            </a:bodyPr>
            <a:lstStyle/>
            <a:p>
              <a:pPr algn="ctr"/>
              <a:r>
                <a:rPr lang="x-none" sz="2000"/>
                <a:t>Casi infrarrojas</a:t>
              </a:r>
            </a:p>
          </p:txBody>
        </p:sp>
        <p:cxnSp>
          <p:nvCxnSpPr>
            <p:cNvPr id="11" name="Straight Arrow Connector 10"/>
            <p:cNvCxnSpPr>
              <a:cxnSpLocks/>
              <a:stCxn id="9" idx="3"/>
            </p:cNvCxnSpPr>
            <p:nvPr/>
          </p:nvCxnSpPr>
          <p:spPr>
            <a:xfrm flipV="1">
              <a:off x="9020788" y="5668300"/>
              <a:ext cx="360684" cy="353224"/>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9559636" y="4379202"/>
              <a:ext cx="241068" cy="1789976"/>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55035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¿Qué es el NDVI?</a:t>
            </a:r>
          </a:p>
        </p:txBody>
      </p:sp>
      <p:sp>
        <p:nvSpPr>
          <p:cNvPr id="3" name="Content Placeholder 2"/>
          <p:cNvSpPr>
            <a:spLocks noGrp="1"/>
          </p:cNvSpPr>
          <p:nvPr>
            <p:ph idx="1"/>
          </p:nvPr>
        </p:nvSpPr>
        <p:spPr>
          <a:xfrm>
            <a:off x="242252" y="1130283"/>
            <a:ext cx="5806440" cy="4807125"/>
          </a:xfrm>
        </p:spPr>
        <p:txBody>
          <a:bodyPr/>
          <a:lstStyle/>
          <a:p>
            <a:r>
              <a:rPr lang="es-ES_tradnl" noProof="0" dirty="0"/>
              <a:t>Fórmula del NDVI: </a:t>
            </a:r>
          </a:p>
          <a:p>
            <a:endParaRPr lang="es-ES_tradnl" noProof="0" dirty="0"/>
          </a:p>
          <a:p>
            <a:endParaRPr lang="es-ES_tradnl" noProof="0" dirty="0"/>
          </a:p>
          <a:p>
            <a:r>
              <a:rPr lang="es-ES_tradnl" noProof="0" dirty="0"/>
              <a:t>Los valores varían entre -1.0 a 1.0</a:t>
            </a:r>
          </a:p>
          <a:p>
            <a:pPr lvl="1"/>
            <a:r>
              <a:rPr lang="es-ES_tradnl" noProof="0" dirty="0"/>
              <a:t>Los valores negativos hasta 0 significa que no hay hojas verdes</a:t>
            </a:r>
          </a:p>
          <a:p>
            <a:pPr lvl="1"/>
            <a:r>
              <a:rPr lang="es-ES_tradnl" noProof="0" dirty="0"/>
              <a:t>Los valores cerca de 1 indican la mayor densidad posible de hojas verdes</a:t>
            </a:r>
          </a:p>
        </p:txBody>
      </p:sp>
      <p:sp>
        <p:nvSpPr>
          <p:cNvPr id="4" name="Content Placeholder 3"/>
          <p:cNvSpPr>
            <a:spLocks noGrp="1"/>
          </p:cNvSpPr>
          <p:nvPr>
            <p:ph sz="quarter" idx="11"/>
          </p:nvPr>
        </p:nvSpPr>
        <p:spPr/>
        <p:txBody>
          <a:bodyPr/>
          <a:lstStyle/>
          <a:p>
            <a:endParaRPr lang="en-US"/>
          </a:p>
        </p:txBody>
      </p:sp>
      <p:grpSp>
        <p:nvGrpSpPr>
          <p:cNvPr id="6" name="Group 5"/>
          <p:cNvGrpSpPr/>
          <p:nvPr/>
        </p:nvGrpSpPr>
        <p:grpSpPr>
          <a:xfrm>
            <a:off x="1532711" y="1603136"/>
            <a:ext cx="3225522" cy="923330"/>
            <a:chOff x="2773215" y="1484383"/>
            <a:chExt cx="3225522" cy="923330"/>
          </a:xfrm>
        </p:grpSpPr>
        <p:sp>
          <p:nvSpPr>
            <p:cNvPr id="7" name="TextBox 6"/>
            <p:cNvSpPr txBox="1"/>
            <p:nvPr/>
          </p:nvSpPr>
          <p:spPr>
            <a:xfrm>
              <a:off x="2773216" y="1484383"/>
              <a:ext cx="3225521" cy="461665"/>
            </a:xfrm>
            <a:prstGeom prst="rect">
              <a:avLst/>
            </a:prstGeom>
            <a:noFill/>
          </p:spPr>
          <p:txBody>
            <a:bodyPr wrap="square" rtlCol="0">
              <a:spAutoFit/>
            </a:bodyPr>
            <a:lstStyle/>
            <a:p>
              <a:pPr algn="ctr"/>
              <a:r>
                <a:rPr lang="x-none"/>
                <a:t>Casi Infrarrojo - Rojo</a:t>
              </a:r>
            </a:p>
          </p:txBody>
        </p:sp>
        <p:sp>
          <p:nvSpPr>
            <p:cNvPr id="8" name="TextBox 7"/>
            <p:cNvSpPr txBox="1"/>
            <p:nvPr/>
          </p:nvSpPr>
          <p:spPr>
            <a:xfrm>
              <a:off x="2773215" y="1946048"/>
              <a:ext cx="3225521" cy="461665"/>
            </a:xfrm>
            <a:prstGeom prst="rect">
              <a:avLst/>
            </a:prstGeom>
            <a:noFill/>
          </p:spPr>
          <p:txBody>
            <a:bodyPr wrap="square" rtlCol="0">
              <a:spAutoFit/>
            </a:bodyPr>
            <a:lstStyle/>
            <a:p>
              <a:pPr algn="ctr"/>
              <a:r>
                <a:rPr lang="x-none"/>
                <a:t>Casi infrarrojo + Rojo</a:t>
              </a:r>
            </a:p>
          </p:txBody>
        </p:sp>
        <p:cxnSp>
          <p:nvCxnSpPr>
            <p:cNvPr id="9" name="Straight Connector 8"/>
            <p:cNvCxnSpPr/>
            <p:nvPr/>
          </p:nvCxnSpPr>
          <p:spPr>
            <a:xfrm>
              <a:off x="2773216" y="1946048"/>
              <a:ext cx="322552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5" name="Content Placeholder 10"/>
          <p:cNvPicPr>
            <a:picLocks noGrp="1" noChangeAspect="1"/>
          </p:cNvPicPr>
          <p:nvPr>
            <p:ph idx="12"/>
          </p:nvPr>
        </p:nvPicPr>
        <p:blipFill>
          <a:blip r:embed="rId3"/>
          <a:stretch>
            <a:fillRect/>
          </a:stretch>
        </p:blipFill>
        <p:spPr>
          <a:xfrm>
            <a:off x="6706475" y="1123950"/>
            <a:ext cx="4673440" cy="5194195"/>
          </a:xfrm>
          <a:prstGeom prst="rect">
            <a:avLst/>
          </a:prstGeom>
        </p:spPr>
      </p:pic>
    </p:spTree>
    <p:extLst>
      <p:ext uri="{BB962C8B-B14F-4D97-AF65-F5344CB8AC3E}">
        <p14:creationId xmlns:p14="http://schemas.microsoft.com/office/powerpoint/2010/main" val="18097326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_tradnl" noProof="0" dirty="0"/>
              <a:t>Anomalías en el NDVI</a:t>
            </a:r>
          </a:p>
        </p:txBody>
      </p:sp>
      <p:sp>
        <p:nvSpPr>
          <p:cNvPr id="3" name="Content Placeholder 2"/>
          <p:cNvSpPr>
            <a:spLocks noGrp="1"/>
          </p:cNvSpPr>
          <p:nvPr>
            <p:ph idx="1"/>
          </p:nvPr>
        </p:nvSpPr>
        <p:spPr/>
        <p:txBody>
          <a:bodyPr>
            <a:normAutofit/>
          </a:bodyPr>
          <a:lstStyle/>
          <a:p>
            <a:r>
              <a:rPr lang="es-ES_tradnl" sz="2400" noProof="0" dirty="0"/>
              <a:t>Desviación del NDVI de medio a largo plazo, normalizada por la variabilidad a largo plazo</a:t>
            </a:r>
          </a:p>
          <a:p>
            <a:r>
              <a:rPr lang="es-ES_tradnl" sz="2400" noProof="0" dirty="0"/>
              <a:t>Se generan restándole el medio a largo plazo al valor actual para ese mes </a:t>
            </a:r>
            <a:r>
              <a:rPr lang="es-ES_tradnl" noProof="0" dirty="0"/>
              <a:t>del año para cada célula de la cuadrícula</a:t>
            </a:r>
            <a:r>
              <a:rPr lang="es-ES_tradnl" sz="2400" noProof="0" dirty="0"/>
              <a:t>. </a:t>
            </a:r>
          </a:p>
          <a:p>
            <a:r>
              <a:rPr lang="es-ES_tradnl" sz="2400" noProof="0" dirty="0"/>
              <a:t>Indican </a:t>
            </a:r>
            <a:r>
              <a:rPr lang="es-ES_tradnl" noProof="0" dirty="0"/>
              <a:t>si el verdor de la vegetación en un lugar particular es típico para ese período o si está más o menos verde que lo normal</a:t>
            </a:r>
            <a:endParaRPr lang="es-ES_tradnl" sz="2400" noProof="0" dirty="0"/>
          </a:p>
          <a:p>
            <a:endParaRPr lang="es-ES_tradnl" sz="2400" noProof="0" dirty="0"/>
          </a:p>
        </p:txBody>
      </p:sp>
      <p:sp>
        <p:nvSpPr>
          <p:cNvPr id="2" name="Content Placeholder 1"/>
          <p:cNvSpPr>
            <a:spLocks noGrp="1"/>
          </p:cNvSpPr>
          <p:nvPr>
            <p:ph sz="quarter" idx="11"/>
          </p:nvPr>
        </p:nvSpPr>
        <p:spPr/>
        <p:txBody>
          <a:bodyPr/>
          <a:lstStyle/>
          <a:p>
            <a:endParaRPr lang="en-US"/>
          </a:p>
        </p:txBody>
      </p:sp>
      <p:grpSp>
        <p:nvGrpSpPr>
          <p:cNvPr id="4" name="Group 3"/>
          <p:cNvGrpSpPr/>
          <p:nvPr/>
        </p:nvGrpSpPr>
        <p:grpSpPr>
          <a:xfrm>
            <a:off x="242252" y="3865425"/>
            <a:ext cx="11704320" cy="2148501"/>
            <a:chOff x="682031" y="3452068"/>
            <a:chExt cx="7825669" cy="1436517"/>
          </a:xfrm>
        </p:grpSpPr>
        <p:grpSp>
          <p:nvGrpSpPr>
            <p:cNvPr id="5" name="Group 4"/>
            <p:cNvGrpSpPr/>
            <p:nvPr/>
          </p:nvGrpSpPr>
          <p:grpSpPr>
            <a:xfrm>
              <a:off x="682031" y="3452068"/>
              <a:ext cx="7801246" cy="1118642"/>
              <a:chOff x="755300" y="3452068"/>
              <a:chExt cx="7801246" cy="1118642"/>
            </a:xfrm>
          </p:grpSpPr>
          <p:pic>
            <p:nvPicPr>
              <p:cNvPr id="13" name="Picture 12" descr="ndvi_southwestSTILL.2003Aug10.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81304" y="3452069"/>
                <a:ext cx="1475242" cy="1106431"/>
              </a:xfrm>
              <a:prstGeom prst="rect">
                <a:avLst/>
              </a:prstGeom>
              <a:effectLst>
                <a:outerShdw blurRad="50800" dist="38100" dir="2700000" algn="tl" rotWithShape="0">
                  <a:srgbClr val="000000">
                    <a:alpha val="43000"/>
                  </a:srgbClr>
                </a:outerShdw>
              </a:effectLst>
            </p:spPr>
          </p:pic>
          <p:pic>
            <p:nvPicPr>
              <p:cNvPr id="14" name="Picture 13" descr="ndvi_southwestSTILL.1999Aug10.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5300" y="3452068"/>
                <a:ext cx="1491522" cy="1118642"/>
              </a:xfrm>
              <a:prstGeom prst="rect">
                <a:avLst/>
              </a:prstGeom>
              <a:effectLst>
                <a:outerShdw blurRad="50800" dist="38100" dir="2700000" algn="tl" rotWithShape="0">
                  <a:srgbClr val="000000">
                    <a:alpha val="43000"/>
                  </a:srgbClr>
                </a:outerShdw>
              </a:effectLst>
            </p:spPr>
          </p:pic>
          <p:pic>
            <p:nvPicPr>
              <p:cNvPr id="15" name="Picture 14" descr="ndvi_southwestSTILL.2000Aug10.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342732" y="3452068"/>
                <a:ext cx="1491522" cy="1118642"/>
              </a:xfrm>
              <a:prstGeom prst="rect">
                <a:avLst/>
              </a:prstGeom>
              <a:effectLst>
                <a:outerShdw blurRad="50800" dist="38100" dir="2700000" algn="tl" rotWithShape="0">
                  <a:srgbClr val="000000">
                    <a:alpha val="43000"/>
                  </a:srgbClr>
                </a:outerShdw>
              </a:effectLst>
            </p:spPr>
          </p:pic>
          <p:pic>
            <p:nvPicPr>
              <p:cNvPr id="16" name="Picture 15" descr="ndvi_southwestSTILL.2001Aug10.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4136" y="3452068"/>
                <a:ext cx="1491522" cy="1118642"/>
              </a:xfrm>
              <a:prstGeom prst="rect">
                <a:avLst/>
              </a:prstGeom>
              <a:effectLst>
                <a:outerShdw blurRad="50800" dist="38100" dir="2700000" algn="tl" rotWithShape="0">
                  <a:srgbClr val="000000">
                    <a:alpha val="43000"/>
                  </a:srgbClr>
                </a:outerShdw>
              </a:effectLst>
            </p:spPr>
          </p:pic>
          <p:pic>
            <p:nvPicPr>
              <p:cNvPr id="17" name="Picture 16" descr="ndvi_southwestSTILL.2002Aug10.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93421" y="3452069"/>
                <a:ext cx="1491521" cy="1118641"/>
              </a:xfrm>
              <a:prstGeom prst="rect">
                <a:avLst/>
              </a:prstGeom>
              <a:effectLst>
                <a:outerShdw blurRad="50800" dist="38100" dir="2700000" algn="tl" rotWithShape="0">
                  <a:srgbClr val="000000">
                    <a:alpha val="43000"/>
                  </a:srgbClr>
                </a:outerShdw>
              </a:effectLst>
            </p:spPr>
          </p:pic>
        </p:grpSp>
        <p:sp>
          <p:nvSpPr>
            <p:cNvPr id="7" name="TextBox 6"/>
            <p:cNvSpPr txBox="1"/>
            <p:nvPr/>
          </p:nvSpPr>
          <p:spPr>
            <a:xfrm>
              <a:off x="1611855" y="4393079"/>
              <a:ext cx="634968" cy="185205"/>
            </a:xfrm>
            <a:prstGeom prst="rect">
              <a:avLst/>
            </a:prstGeom>
            <a:noFill/>
          </p:spPr>
          <p:txBody>
            <a:bodyPr wrap="square" rtlCol="0">
              <a:spAutoFit/>
            </a:bodyPr>
            <a:lstStyle/>
            <a:p>
              <a:pPr algn="r"/>
              <a:r>
                <a:rPr lang="en-US" sz="1200" dirty="0"/>
                <a:t>Aug 1999</a:t>
              </a:r>
            </a:p>
          </p:txBody>
        </p:sp>
        <p:sp>
          <p:nvSpPr>
            <p:cNvPr id="8" name="TextBox 7"/>
            <p:cNvSpPr txBox="1"/>
            <p:nvPr/>
          </p:nvSpPr>
          <p:spPr>
            <a:xfrm>
              <a:off x="3173332" y="4391125"/>
              <a:ext cx="634968" cy="185205"/>
            </a:xfrm>
            <a:prstGeom prst="rect">
              <a:avLst/>
            </a:prstGeom>
            <a:noFill/>
          </p:spPr>
          <p:txBody>
            <a:bodyPr wrap="square" rtlCol="0">
              <a:spAutoFit/>
            </a:bodyPr>
            <a:lstStyle/>
            <a:p>
              <a:pPr algn="r"/>
              <a:r>
                <a:rPr lang="en-US" sz="1200" dirty="0"/>
                <a:t>Aug 2000</a:t>
              </a:r>
            </a:p>
          </p:txBody>
        </p:sp>
        <p:sp>
          <p:nvSpPr>
            <p:cNvPr id="9" name="TextBox 8"/>
            <p:cNvSpPr txBox="1"/>
            <p:nvPr/>
          </p:nvSpPr>
          <p:spPr>
            <a:xfrm>
              <a:off x="4785184" y="4391125"/>
              <a:ext cx="634968" cy="185205"/>
            </a:xfrm>
            <a:prstGeom prst="rect">
              <a:avLst/>
            </a:prstGeom>
            <a:noFill/>
          </p:spPr>
          <p:txBody>
            <a:bodyPr wrap="square" rtlCol="0">
              <a:spAutoFit/>
            </a:bodyPr>
            <a:lstStyle/>
            <a:p>
              <a:pPr algn="r"/>
              <a:r>
                <a:rPr lang="en-US" sz="1200" dirty="0"/>
                <a:t>Aug 2001</a:t>
              </a:r>
            </a:p>
          </p:txBody>
        </p:sp>
        <p:sp>
          <p:nvSpPr>
            <p:cNvPr id="10" name="TextBox 9"/>
            <p:cNvSpPr txBox="1"/>
            <p:nvPr/>
          </p:nvSpPr>
          <p:spPr>
            <a:xfrm>
              <a:off x="6301124" y="4382983"/>
              <a:ext cx="634968" cy="185205"/>
            </a:xfrm>
            <a:prstGeom prst="rect">
              <a:avLst/>
            </a:prstGeom>
            <a:noFill/>
          </p:spPr>
          <p:txBody>
            <a:bodyPr wrap="square" rtlCol="0">
              <a:spAutoFit/>
            </a:bodyPr>
            <a:lstStyle/>
            <a:p>
              <a:pPr algn="r"/>
              <a:r>
                <a:rPr lang="en-US" sz="1200" dirty="0"/>
                <a:t>Aug 2002</a:t>
              </a:r>
            </a:p>
          </p:txBody>
        </p:sp>
        <p:sp>
          <p:nvSpPr>
            <p:cNvPr id="11" name="TextBox 10"/>
            <p:cNvSpPr txBox="1"/>
            <p:nvPr/>
          </p:nvSpPr>
          <p:spPr>
            <a:xfrm>
              <a:off x="7872732" y="4364479"/>
              <a:ext cx="634968" cy="185205"/>
            </a:xfrm>
            <a:prstGeom prst="rect">
              <a:avLst/>
            </a:prstGeom>
            <a:noFill/>
          </p:spPr>
          <p:txBody>
            <a:bodyPr wrap="square" rtlCol="0">
              <a:spAutoFit/>
            </a:bodyPr>
            <a:lstStyle/>
            <a:p>
              <a:pPr algn="r"/>
              <a:r>
                <a:rPr lang="en-US" sz="1200" dirty="0"/>
                <a:t>Aug 2003</a:t>
              </a:r>
            </a:p>
          </p:txBody>
        </p:sp>
        <p:sp>
          <p:nvSpPr>
            <p:cNvPr id="12" name="TextBox 11"/>
            <p:cNvSpPr txBox="1"/>
            <p:nvPr/>
          </p:nvSpPr>
          <p:spPr>
            <a:xfrm>
              <a:off x="694243" y="4621066"/>
              <a:ext cx="7801246" cy="267519"/>
            </a:xfrm>
            <a:prstGeom prst="rect">
              <a:avLst/>
            </a:prstGeom>
            <a:noFill/>
          </p:spPr>
          <p:txBody>
            <a:bodyPr wrap="square" rtlCol="0">
              <a:spAutoFit/>
            </a:bodyPr>
            <a:lstStyle/>
            <a:p>
              <a:pPr algn="ctr"/>
              <a:r>
                <a:rPr lang="x-none" sz="2000" dirty="0"/>
                <a:t>Anomalías en el NDVI en el Sudoeste de Estados Unidos</a:t>
              </a:r>
            </a:p>
          </p:txBody>
        </p:sp>
      </p:grpSp>
    </p:spTree>
    <p:extLst>
      <p:ext uri="{BB962C8B-B14F-4D97-AF65-F5344CB8AC3E}">
        <p14:creationId xmlns:p14="http://schemas.microsoft.com/office/powerpoint/2010/main" val="3444415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Índices de Vegetación MODIS</a:t>
            </a:r>
          </a:p>
        </p:txBody>
      </p:sp>
      <p:sp>
        <p:nvSpPr>
          <p:cNvPr id="4" name="Content Placeholder 3"/>
          <p:cNvSpPr>
            <a:spLocks noGrp="1"/>
          </p:cNvSpPr>
          <p:nvPr>
            <p:ph sz="quarter" idx="11"/>
          </p:nvPr>
        </p:nvSpPr>
        <p:spPr/>
        <p:txBody>
          <a:bodyPr/>
          <a:lstStyle/>
          <a:p>
            <a:endParaRPr lang="en-US"/>
          </a:p>
        </p:txBody>
      </p:sp>
      <p:sp>
        <p:nvSpPr>
          <p:cNvPr id="5" name="Text Placeholder 4"/>
          <p:cNvSpPr>
            <a:spLocks noGrp="1"/>
          </p:cNvSpPr>
          <p:nvPr>
            <p:ph type="body" sz="quarter" idx="12"/>
          </p:nvPr>
        </p:nvSpPr>
        <p:spPr/>
        <p:txBody>
          <a:bodyPr/>
          <a:lstStyle/>
          <a:p>
            <a:r>
              <a:rPr lang="es-ES_tradnl" noProof="0" dirty="0">
                <a:hlinkClick r:id="rId2"/>
              </a:rPr>
              <a:t>http://modis-land.gsfc.nasa.gov/vi.html</a:t>
            </a:r>
            <a:endParaRPr lang="es-ES_tradnl" noProof="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888" y="2112440"/>
            <a:ext cx="11703050" cy="3160170"/>
          </a:xfrm>
        </p:spPr>
      </p:pic>
    </p:spTree>
    <p:extLst>
      <p:ext uri="{BB962C8B-B14F-4D97-AF65-F5344CB8AC3E}">
        <p14:creationId xmlns:p14="http://schemas.microsoft.com/office/powerpoint/2010/main" val="6819626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Búsqueda y Acceso a Dato del MODIS NDVI</a:t>
            </a:r>
          </a:p>
        </p:txBody>
      </p:sp>
      <p:sp>
        <p:nvSpPr>
          <p:cNvPr id="4" name="Content Placeholder 3"/>
          <p:cNvSpPr>
            <a:spLocks noGrp="1"/>
          </p:cNvSpPr>
          <p:nvPr>
            <p:ph sz="quarter" idx="11"/>
          </p:nvPr>
        </p:nvSpPr>
        <p:spPr/>
        <p:txBody>
          <a:bodyPr/>
          <a:lstStyle/>
          <a:p>
            <a:endParaRPr lang="en-US"/>
          </a:p>
        </p:txBody>
      </p:sp>
      <p:sp>
        <p:nvSpPr>
          <p:cNvPr id="5" name="Text Placeholder 4"/>
          <p:cNvSpPr>
            <a:spLocks noGrp="1"/>
          </p:cNvSpPr>
          <p:nvPr>
            <p:ph type="body" sz="quarter" idx="12"/>
          </p:nvPr>
        </p:nvSpPr>
        <p:spPr/>
        <p:txBody>
          <a:bodyPr/>
          <a:lstStyle/>
          <a:p>
            <a:r>
              <a:rPr lang="es-ES_tradnl" noProof="0" dirty="0">
                <a:hlinkClick r:id="rId2"/>
              </a:rPr>
              <a:t>https://earthdata.nasa.gov/search?q=MOD13A1</a:t>
            </a:r>
            <a:r>
              <a:rPr lang="es-ES_tradnl" noProof="0" dirty="0"/>
              <a:t> </a:t>
            </a:r>
          </a:p>
        </p:txBody>
      </p:sp>
      <p:pic>
        <p:nvPicPr>
          <p:cNvPr id="6" name="Content Placeholder 5" descr="Screen Shot 2017-10-31 at 1.18.26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888" y="1667356"/>
            <a:ext cx="11703050" cy="4050337"/>
          </a:xfrm>
          <a:prstGeom prst="rect">
            <a:avLst/>
          </a:prstGeom>
        </p:spPr>
      </p:pic>
      <p:sp>
        <p:nvSpPr>
          <p:cNvPr id="7" name="Rectangle 6"/>
          <p:cNvSpPr/>
          <p:nvPr/>
        </p:nvSpPr>
        <p:spPr>
          <a:xfrm>
            <a:off x="7220196" y="1728850"/>
            <a:ext cx="4638696" cy="6096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a:stCxn id="10" idx="0"/>
          </p:cNvCxnSpPr>
          <p:nvPr/>
        </p:nvCxnSpPr>
        <p:spPr>
          <a:xfrm flipH="1" flipV="1">
            <a:off x="3182587" y="4619501"/>
            <a:ext cx="480432" cy="116647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968629" y="1802669"/>
            <a:ext cx="1702725" cy="461665"/>
          </a:xfrm>
          <a:prstGeom prst="rect">
            <a:avLst/>
          </a:prstGeom>
          <a:solidFill>
            <a:schemeClr val="bg1">
              <a:alpha val="80000"/>
            </a:schemeClr>
          </a:solidFill>
        </p:spPr>
        <p:txBody>
          <a:bodyPr wrap="square" rtlCol="0">
            <a:spAutoFit/>
          </a:bodyPr>
          <a:lstStyle/>
          <a:p>
            <a:pPr algn="ctr"/>
            <a:r>
              <a:rPr lang="en-US" dirty="0" err="1"/>
              <a:t>Búsqueda</a:t>
            </a:r>
            <a:endParaRPr lang="en-US" dirty="0"/>
          </a:p>
        </p:txBody>
      </p:sp>
      <p:sp>
        <p:nvSpPr>
          <p:cNvPr id="10" name="TextBox 9"/>
          <p:cNvSpPr txBox="1"/>
          <p:nvPr/>
        </p:nvSpPr>
        <p:spPr>
          <a:xfrm>
            <a:off x="2977219" y="5785979"/>
            <a:ext cx="1371600" cy="461962"/>
          </a:xfrm>
          <a:prstGeom prst="rect">
            <a:avLst/>
          </a:prstGeom>
          <a:noFill/>
        </p:spPr>
        <p:txBody>
          <a:bodyPr wrap="square" rtlCol="0">
            <a:spAutoFit/>
          </a:bodyPr>
          <a:lstStyle/>
          <a:p>
            <a:pPr algn="ctr"/>
            <a:r>
              <a:rPr lang="x-none"/>
              <a:t>Acceso</a:t>
            </a:r>
          </a:p>
        </p:txBody>
      </p:sp>
      <p:cxnSp>
        <p:nvCxnSpPr>
          <p:cNvPr id="13" name="Straight Arrow Connector 12"/>
          <p:cNvCxnSpPr>
            <a:cxnSpLocks/>
            <a:stCxn id="9" idx="3"/>
            <a:endCxn id="7" idx="1"/>
          </p:cNvCxnSpPr>
          <p:nvPr/>
        </p:nvCxnSpPr>
        <p:spPr>
          <a:xfrm>
            <a:off x="6671354" y="2033502"/>
            <a:ext cx="548842" cy="14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30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ppt_y</p:attrName>
                                        </p:attrNameLst>
                                      </p:cBhvr>
                                      <p:tavLst>
                                        <p:tav tm="0">
                                          <p:val>
                                            <p:strVal val="#ppt_y+#ppt_h*1.125000"/>
                                          </p:val>
                                        </p:tav>
                                        <p:tav tm="100000">
                                          <p:val>
                                            <p:strVal val="#ppt_y"/>
                                          </p:val>
                                        </p:tav>
                                      </p:tavLst>
                                    </p:anim>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ppt_y</p:attrName>
                                        </p:attrNameLst>
                                      </p:cBhvr>
                                      <p:tavLst>
                                        <p:tav tm="0">
                                          <p:val>
                                            <p:strVal val="#ppt_y+#ppt_h*1.125000"/>
                                          </p:val>
                                        </p:tav>
                                        <p:tav tm="100000">
                                          <p:val>
                                            <p:strVal val="#ppt_y"/>
                                          </p:val>
                                        </p:tav>
                                      </p:tavLst>
                                    </p:anim>
                                    <p:animEffect transition="in" filter="wipe(up)">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Descarga de Datos del MODIS NDVI</a:t>
            </a:r>
          </a:p>
        </p:txBody>
      </p:sp>
      <p:pic>
        <p:nvPicPr>
          <p:cNvPr id="6" name="Content Placeholder 5" descr="Screen Shot 2017-10-31 at 1.29.07 PM.p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3726" y="1130299"/>
            <a:ext cx="8481373" cy="5187845"/>
          </a:xfrm>
          <a:prstGeom prst="rect">
            <a:avLst/>
          </a:prstGeom>
        </p:spPr>
      </p:pic>
      <p:sp>
        <p:nvSpPr>
          <p:cNvPr id="8" name="Rectangle 7"/>
          <p:cNvSpPr/>
          <p:nvPr/>
        </p:nvSpPr>
        <p:spPr>
          <a:xfrm>
            <a:off x="3337358" y="1280556"/>
            <a:ext cx="838200" cy="37011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66996" y="1465613"/>
            <a:ext cx="2454832" cy="1200329"/>
          </a:xfrm>
          <a:prstGeom prst="rect">
            <a:avLst/>
          </a:prstGeom>
          <a:solidFill>
            <a:schemeClr val="bg1">
              <a:alpha val="80000"/>
            </a:schemeClr>
          </a:solidFill>
        </p:spPr>
        <p:txBody>
          <a:bodyPr wrap="square" rtlCol="0">
            <a:spAutoFit/>
          </a:bodyPr>
          <a:lstStyle/>
          <a:p>
            <a:pPr algn="ctr"/>
            <a:r>
              <a:rPr lang="en-US" dirty="0" err="1"/>
              <a:t>Búsqueda</a:t>
            </a:r>
            <a:r>
              <a:rPr lang="en-US" dirty="0"/>
              <a:t> Temporal y </a:t>
            </a:r>
            <a:r>
              <a:rPr lang="en-US" dirty="0" err="1"/>
              <a:t>Espacial</a:t>
            </a:r>
            <a:endParaRPr lang="en-US" dirty="0"/>
          </a:p>
        </p:txBody>
      </p:sp>
      <p:cxnSp>
        <p:nvCxnSpPr>
          <p:cNvPr id="10" name="Straight Arrow Connector 9"/>
          <p:cNvCxnSpPr>
            <a:stCxn id="9" idx="1"/>
            <a:endCxn id="8" idx="3"/>
          </p:cNvCxnSpPr>
          <p:nvPr/>
        </p:nvCxnSpPr>
        <p:spPr>
          <a:xfrm flipH="1" flipV="1">
            <a:off x="4175558" y="1465613"/>
            <a:ext cx="691438" cy="60016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922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ppt_y</p:attrName>
                                        </p:attrNameLst>
                                      </p:cBhvr>
                                      <p:tavLst>
                                        <p:tav tm="0">
                                          <p:val>
                                            <p:strVal val="#ppt_y+#ppt_h*1.125000"/>
                                          </p:val>
                                        </p:tav>
                                        <p:tav tm="100000">
                                          <p:val>
                                            <p:strVal val="#ppt_y"/>
                                          </p:val>
                                        </p:tav>
                                      </p:tavLst>
                                    </p:anim>
                                    <p:animEffect transition="in" filter="wipe(up)">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Siguiente Paso: Acceso a </a:t>
            </a:r>
            <a:r>
              <a:rPr lang="es-ES_tradnl" noProof="0" dirty="0" err="1"/>
              <a:t>Landsat</a:t>
            </a:r>
            <a:r>
              <a:rPr lang="es-ES_tradnl" noProof="0" dirty="0"/>
              <a:t> </a:t>
            </a:r>
            <a:r>
              <a:rPr lang="es-ES_tradnl" noProof="0" dirty="0" err="1"/>
              <a:t>Land</a:t>
            </a:r>
            <a:r>
              <a:rPr lang="es-ES_tradnl" noProof="0" dirty="0"/>
              <a:t> </a:t>
            </a:r>
            <a:r>
              <a:rPr lang="es-ES_tradnl" noProof="0" dirty="0" err="1"/>
              <a:t>Cover</a:t>
            </a:r>
            <a:r>
              <a:rPr lang="es-ES_tradnl" noProof="0" dirty="0"/>
              <a:t> para SFW y Análisis del MODIS NDVI sobre SFW</a:t>
            </a:r>
          </a:p>
        </p:txBody>
      </p:sp>
    </p:spTree>
    <p:extLst>
      <p:ext uri="{BB962C8B-B14F-4D97-AF65-F5344CB8AC3E}">
        <p14:creationId xmlns:p14="http://schemas.microsoft.com/office/powerpoint/2010/main" val="2583157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p:cNvSpPr>
            <a:spLocks noGrp="1"/>
          </p:cNvSpPr>
          <p:nvPr>
            <p:ph type="title"/>
          </p:nvPr>
        </p:nvSpPr>
        <p:spPr/>
        <p:txBody>
          <a:bodyPr/>
          <a:lstStyle/>
          <a:p>
            <a:r>
              <a:rPr lang="es-ES_tradnl" dirty="0"/>
              <a:t>Bandas Espectrales Utilizadas Para la Teledetección de la Tierra</a:t>
            </a:r>
          </a:p>
        </p:txBody>
      </p:sp>
      <p:sp>
        <p:nvSpPr>
          <p:cNvPr id="2" name="Content Placeholder 1"/>
          <p:cNvSpPr>
            <a:spLocks noGrp="1"/>
          </p:cNvSpPr>
          <p:nvPr>
            <p:ph idx="1"/>
          </p:nvPr>
        </p:nvSpPr>
        <p:spPr/>
        <p:txBody>
          <a:bodyPr>
            <a:normAutofit/>
          </a:bodyPr>
          <a:lstStyle/>
          <a:p>
            <a:r>
              <a:rPr lang="es-ES_tradnl" sz="2400" noProof="0" dirty="0"/>
              <a:t>Se derivan de:</a:t>
            </a:r>
          </a:p>
          <a:p>
            <a:pPr lvl="1"/>
            <a:r>
              <a:rPr lang="es-ES_tradnl" sz="2400" noProof="0" dirty="0"/>
              <a:t>La radiación óptica reflejada</a:t>
            </a:r>
          </a:p>
          <a:p>
            <a:pPr lvl="1"/>
            <a:r>
              <a:rPr lang="es-ES_tradnl" sz="2400" noProof="0" dirty="0"/>
              <a:t>Microondas reflejadas (</a:t>
            </a:r>
            <a:r>
              <a:rPr lang="es-ES_tradnl" sz="2400" noProof="0" dirty="0" err="1"/>
              <a:t>Synthetic</a:t>
            </a:r>
            <a:r>
              <a:rPr lang="es-ES_tradnl" sz="2400" noProof="0" dirty="0"/>
              <a:t> </a:t>
            </a:r>
            <a:r>
              <a:rPr lang="es-ES_tradnl" sz="2400" noProof="0" dirty="0" err="1"/>
              <a:t>Aperture</a:t>
            </a:r>
            <a:r>
              <a:rPr lang="es-ES_tradnl" sz="2400" noProof="0" dirty="0"/>
              <a:t> Radar – 300 KHz </a:t>
            </a:r>
            <a:r>
              <a:rPr lang="es-ES_tradnl" noProof="0" dirty="0"/>
              <a:t>a</a:t>
            </a:r>
            <a:r>
              <a:rPr lang="es-ES_tradnl" sz="2400" noProof="0" dirty="0"/>
              <a:t> 50 </a:t>
            </a:r>
            <a:r>
              <a:rPr lang="es-ES_tradnl" sz="2400" noProof="0" dirty="0" err="1"/>
              <a:t>Ghz</a:t>
            </a:r>
            <a:r>
              <a:rPr lang="es-ES_tradnl" noProof="0" dirty="0"/>
              <a:t>)</a:t>
            </a:r>
          </a:p>
        </p:txBody>
      </p:sp>
      <p:sp>
        <p:nvSpPr>
          <p:cNvPr id="4" name="Content Placeholder 3"/>
          <p:cNvSpPr>
            <a:spLocks noGrp="1"/>
          </p:cNvSpPr>
          <p:nvPr>
            <p:ph sz="quarter" idx="11"/>
          </p:nvPr>
        </p:nvSpPr>
        <p:spPr/>
        <p:txBody>
          <a:bodyPr/>
          <a:lstStyle/>
          <a:p>
            <a:endParaRPr lang="en-US"/>
          </a:p>
        </p:txBody>
      </p:sp>
      <p:pic>
        <p:nvPicPr>
          <p:cNvPr id="10"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23866" b="2952"/>
          <a:stretch/>
        </p:blipFill>
        <p:spPr>
          <a:xfrm>
            <a:off x="2115587" y="2537242"/>
            <a:ext cx="7957650" cy="3796946"/>
          </a:xfrm>
          <a:prstGeom prst="rect">
            <a:avLst/>
          </a:prstGeom>
        </p:spPr>
      </p:pic>
    </p:spTree>
    <p:extLst>
      <p:ext uri="{BB962C8B-B14F-4D97-AF65-F5344CB8AC3E}">
        <p14:creationId xmlns:p14="http://schemas.microsoft.com/office/powerpoint/2010/main" val="2977727262"/>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3" name="Title 2"/>
          <p:cNvSpPr>
            <a:spLocks noGrp="1"/>
          </p:cNvSpPr>
          <p:nvPr>
            <p:ph type="title"/>
          </p:nvPr>
        </p:nvSpPr>
        <p:spPr/>
        <p:txBody>
          <a:bodyPr/>
          <a:lstStyle/>
          <a:p>
            <a:r>
              <a:rPr lang="es-ES_tradnl"/>
              <a:t>Bandas Espectrales Utilizadas Para la Teledetección de la Tierra</a:t>
            </a:r>
            <a:endParaRPr lang="es-ES_tradnl" noProof="0" dirty="0"/>
          </a:p>
        </p:txBody>
      </p:sp>
      <p:sp>
        <p:nvSpPr>
          <p:cNvPr id="2" name="Content Placeholder 1"/>
          <p:cNvSpPr>
            <a:spLocks noGrp="1"/>
          </p:cNvSpPr>
          <p:nvPr>
            <p:ph idx="1"/>
          </p:nvPr>
        </p:nvSpPr>
        <p:spPr/>
        <p:txBody>
          <a:bodyPr>
            <a:normAutofit/>
          </a:bodyPr>
          <a:lstStyle/>
          <a:p>
            <a:r>
              <a:rPr lang="es-ES_tradnl" sz="2400" noProof="0" dirty="0"/>
              <a:t>Nos enfocaremos en la cubierta terrestre derivada de</a:t>
            </a:r>
          </a:p>
          <a:p>
            <a:pPr lvl="1"/>
            <a:r>
              <a:rPr lang="es-ES_tradnl" sz="2400" noProof="0" dirty="0"/>
              <a:t>La radiación óptica reflejada</a:t>
            </a:r>
          </a:p>
        </p:txBody>
      </p:sp>
      <p:sp>
        <p:nvSpPr>
          <p:cNvPr id="5" name="Content Placeholder 4"/>
          <p:cNvSpPr>
            <a:spLocks noGrp="1"/>
          </p:cNvSpPr>
          <p:nvPr>
            <p:ph sz="quarter" idx="11"/>
          </p:nvPr>
        </p:nvSpPr>
        <p:spPr/>
        <p:txBody>
          <a:bodyPr/>
          <a:lstStyle/>
          <a:p>
            <a:endParaRPr lang="en-US"/>
          </a:p>
        </p:txBody>
      </p:sp>
      <p:pic>
        <p:nvPicPr>
          <p:cNvPr id="8" name="Content Placeholder 3"/>
          <p:cNvPicPr>
            <a:picLocks noChangeAspect="1"/>
          </p:cNvPicPr>
          <p:nvPr/>
        </p:nvPicPr>
        <p:blipFill rotWithShape="1">
          <a:blip r:embed="rId3">
            <a:extLst>
              <a:ext uri="{28A0092B-C50C-407E-A947-70E740481C1C}">
                <a14:useLocalDpi xmlns:a14="http://schemas.microsoft.com/office/drawing/2010/main" val="0"/>
              </a:ext>
            </a:extLst>
          </a:blip>
          <a:srcRect t="23866" b="2952"/>
          <a:stretch/>
        </p:blipFill>
        <p:spPr>
          <a:xfrm>
            <a:off x="2115587" y="2537242"/>
            <a:ext cx="7957650" cy="3796946"/>
          </a:xfrm>
          <a:prstGeom prst="rect">
            <a:avLst/>
          </a:prstGeom>
        </p:spPr>
      </p:pic>
    </p:spTree>
    <p:extLst>
      <p:ext uri="{BB962C8B-B14F-4D97-AF65-F5344CB8AC3E}">
        <p14:creationId xmlns:p14="http://schemas.microsoft.com/office/powerpoint/2010/main" val="3638751809"/>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_tradnl" noProof="0" dirty="0"/>
              <a:t>Conceptos Básicos del Mapeo de la Cubierta Terrestre</a:t>
            </a:r>
          </a:p>
        </p:txBody>
      </p:sp>
      <p:sp>
        <p:nvSpPr>
          <p:cNvPr id="9" name="Content Placeholder 8"/>
          <p:cNvSpPr>
            <a:spLocks noGrp="1"/>
          </p:cNvSpPr>
          <p:nvPr>
            <p:ph idx="1"/>
          </p:nvPr>
        </p:nvSpPr>
        <p:spPr/>
        <p:txBody>
          <a:bodyPr>
            <a:normAutofit/>
          </a:bodyPr>
          <a:lstStyle/>
          <a:p>
            <a:r>
              <a:rPr lang="es-ES_tradnl" sz="2400" noProof="0" dirty="0"/>
              <a:t>Los objetos en el suelo reflejan radiación electromagnética de diferentes maneras en diferentes longitudes de onda</a:t>
            </a:r>
          </a:p>
          <a:p>
            <a:r>
              <a:rPr lang="es-ES_tradnl" sz="2400" noProof="0" dirty="0"/>
              <a:t>Esto se conoce como la </a:t>
            </a:r>
            <a:r>
              <a:rPr lang="es-ES_tradnl" sz="2400" b="1" noProof="0" dirty="0"/>
              <a:t>firma espectral </a:t>
            </a:r>
            <a:r>
              <a:rPr lang="es-ES_tradnl" sz="2400" noProof="0" dirty="0"/>
              <a:t>del objeto</a:t>
            </a:r>
          </a:p>
          <a:p>
            <a:r>
              <a:rPr lang="es-ES_tradnl" sz="2400" noProof="0" dirty="0"/>
              <a:t>Ejemplo: La vegetación </a:t>
            </a:r>
            <a:r>
              <a:rPr lang="es-ES_tradnl" sz="2400" noProof="0" dirty="0">
                <a:solidFill>
                  <a:srgbClr val="00B050"/>
                </a:solidFill>
              </a:rPr>
              <a:t>verde</a:t>
            </a:r>
            <a:r>
              <a:rPr lang="es-ES_tradnl" sz="2400" noProof="0" dirty="0"/>
              <a:t> absorbe ondas </a:t>
            </a:r>
            <a:r>
              <a:rPr lang="es-ES_tradnl" noProof="0" dirty="0">
                <a:solidFill>
                  <a:srgbClr val="FF0000"/>
                </a:solidFill>
              </a:rPr>
              <a:t>rojas</a:t>
            </a:r>
            <a:r>
              <a:rPr lang="es-ES_tradnl" sz="2400" noProof="0" dirty="0"/>
              <a:t> pero refleja ondas casi infrarrojas (NIR por sus siglas en inglés)</a:t>
            </a:r>
          </a:p>
        </p:txBody>
      </p:sp>
      <p:sp>
        <p:nvSpPr>
          <p:cNvPr id="11" name="Content Placeholder 10"/>
          <p:cNvSpPr>
            <a:spLocks noGrp="1"/>
          </p:cNvSpPr>
          <p:nvPr>
            <p:ph sz="quarter" idx="11"/>
          </p:nvPr>
        </p:nvSpPr>
        <p:spPr/>
        <p:txBody>
          <a:bodyPr/>
          <a:lstStyle/>
          <a:p>
            <a:endParaRPr lang="en-US"/>
          </a:p>
        </p:txBody>
      </p:sp>
      <p:grpSp>
        <p:nvGrpSpPr>
          <p:cNvPr id="19" name="Group 18"/>
          <p:cNvGrpSpPr/>
          <p:nvPr/>
        </p:nvGrpSpPr>
        <p:grpSpPr>
          <a:xfrm>
            <a:off x="6140133" y="1124120"/>
            <a:ext cx="5806439" cy="3083056"/>
            <a:chOff x="6399213" y="1503005"/>
            <a:chExt cx="5547359" cy="2945492"/>
          </a:xfrm>
        </p:grpSpPr>
        <p:grpSp>
          <p:nvGrpSpPr>
            <p:cNvPr id="5" name="Group 4"/>
            <p:cNvGrpSpPr/>
            <p:nvPr/>
          </p:nvGrpSpPr>
          <p:grpSpPr>
            <a:xfrm>
              <a:off x="6566852" y="1503005"/>
              <a:ext cx="5379720" cy="2804314"/>
              <a:chOff x="6363730" y="1503005"/>
              <a:chExt cx="5379720" cy="2804314"/>
            </a:xfrm>
          </p:grpSpPr>
          <p:pic>
            <p:nvPicPr>
              <p:cNvPr id="13" name="Shape 424"/>
              <p:cNvPicPr preferRelativeResize="0"/>
              <p:nvPr/>
            </p:nvPicPr>
            <p:blipFill rotWithShape="1">
              <a:blip r:embed="rId2">
                <a:alphaModFix/>
                <a:extLst>
                  <a:ext uri="{28A0092B-C50C-407E-A947-70E740481C1C}">
                    <a14:useLocalDpi xmlns:a14="http://schemas.microsoft.com/office/drawing/2010/main"/>
                  </a:ext>
                </a:extLst>
              </a:blip>
              <a:srcRect l="982" t="917" r="27305" b="3290"/>
              <a:stretch/>
            </p:blipFill>
            <p:spPr>
              <a:xfrm>
                <a:off x="6363730" y="1503005"/>
                <a:ext cx="4074082" cy="2804314"/>
              </a:xfrm>
              <a:prstGeom prst="rect">
                <a:avLst/>
              </a:prstGeom>
              <a:noFill/>
              <a:ln>
                <a:noFill/>
              </a:ln>
            </p:spPr>
          </p:pic>
          <p:grpSp>
            <p:nvGrpSpPr>
              <p:cNvPr id="4" name="Group 3"/>
              <p:cNvGrpSpPr/>
              <p:nvPr/>
            </p:nvGrpSpPr>
            <p:grpSpPr>
              <a:xfrm>
                <a:off x="10437812" y="2272259"/>
                <a:ext cx="1305638" cy="553423"/>
                <a:chOff x="10437812" y="2272259"/>
                <a:chExt cx="1305638" cy="553423"/>
              </a:xfrm>
            </p:grpSpPr>
            <p:sp>
              <p:nvSpPr>
                <p:cNvPr id="2" name="TextBox 1"/>
                <p:cNvSpPr txBox="1"/>
                <p:nvPr/>
              </p:nvSpPr>
              <p:spPr>
                <a:xfrm>
                  <a:off x="10752850" y="2272259"/>
                  <a:ext cx="990600" cy="264639"/>
                </a:xfrm>
                <a:prstGeom prst="rect">
                  <a:avLst/>
                </a:prstGeom>
                <a:noFill/>
              </p:spPr>
              <p:txBody>
                <a:bodyPr wrap="square" rtlCol="0">
                  <a:spAutoFit/>
                </a:bodyPr>
                <a:lstStyle/>
                <a:p>
                  <a:r>
                    <a:rPr lang="en-US" sz="1200" dirty="0" err="1">
                      <a:latin typeface="Helvetica" charset="0"/>
                      <a:ea typeface="Helvetica" charset="0"/>
                      <a:cs typeface="Helvetica" charset="0"/>
                    </a:rPr>
                    <a:t>Vegetación</a:t>
                  </a:r>
                  <a:endParaRPr lang="en-US" sz="1200" dirty="0">
                    <a:latin typeface="Helvetica" charset="0"/>
                    <a:ea typeface="Helvetica" charset="0"/>
                    <a:cs typeface="Helvetica" charset="0"/>
                  </a:endParaRPr>
                </a:p>
              </p:txBody>
            </p:sp>
            <p:sp>
              <p:nvSpPr>
                <p:cNvPr id="12" name="TextBox 11"/>
                <p:cNvSpPr txBox="1"/>
                <p:nvPr/>
              </p:nvSpPr>
              <p:spPr>
                <a:xfrm>
                  <a:off x="10752850" y="2561042"/>
                  <a:ext cx="749962" cy="264640"/>
                </a:xfrm>
                <a:prstGeom prst="rect">
                  <a:avLst/>
                </a:prstGeom>
                <a:noFill/>
              </p:spPr>
              <p:txBody>
                <a:bodyPr wrap="square" rtlCol="0">
                  <a:spAutoFit/>
                </a:bodyPr>
                <a:lstStyle/>
                <a:p>
                  <a:r>
                    <a:rPr lang="en-US" sz="1200" dirty="0" err="1">
                      <a:latin typeface="Helvetica" charset="0"/>
                      <a:ea typeface="Helvetica" charset="0"/>
                      <a:cs typeface="Helvetica" charset="0"/>
                    </a:rPr>
                    <a:t>Suelo</a:t>
                  </a:r>
                  <a:endParaRPr lang="en-US" sz="1200" dirty="0">
                    <a:latin typeface="Helvetica" charset="0"/>
                    <a:ea typeface="Helvetica" charset="0"/>
                    <a:cs typeface="Helvetica" charset="0"/>
                  </a:endParaRPr>
                </a:p>
              </p:txBody>
            </p:sp>
            <p:sp>
              <p:nvSpPr>
                <p:cNvPr id="3" name="Rectangle 2"/>
                <p:cNvSpPr/>
                <p:nvPr/>
              </p:nvSpPr>
              <p:spPr>
                <a:xfrm>
                  <a:off x="10437812" y="2372658"/>
                  <a:ext cx="315038" cy="76200"/>
                </a:xfrm>
                <a:prstGeom prst="rect">
                  <a:avLst/>
                </a:prstGeom>
                <a:solidFill>
                  <a:srgbClr val="33986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0437812" y="2651029"/>
                  <a:ext cx="315038" cy="76200"/>
                </a:xfrm>
                <a:prstGeom prst="rect">
                  <a:avLst/>
                </a:prstGeom>
                <a:solidFill>
                  <a:srgbClr val="800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14" name="Content Placeholder 8"/>
            <p:cNvSpPr txBox="1">
              <a:spLocks/>
            </p:cNvSpPr>
            <p:nvPr/>
          </p:nvSpPr>
          <p:spPr>
            <a:xfrm>
              <a:off x="7059534" y="4129348"/>
              <a:ext cx="3581400" cy="319149"/>
            </a:xfrm>
            <a:prstGeom prst="rect">
              <a:avLst/>
            </a:prstGeom>
          </p:spPr>
          <p:txBody>
            <a:bodyPr vert="horz" lIns="0" tIns="60949" rIns="121899" bIns="60949" rtlCol="0">
              <a:normAutofit lnSpcReduction="1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x-none" sz="1400" dirty="0">
                  <a:latin typeface="+mn-lt"/>
                </a:rPr>
                <a:t>Bandas</a:t>
              </a:r>
              <a:r>
                <a:rPr lang="en-US" sz="1400" dirty="0">
                  <a:latin typeface="+mn-lt"/>
                </a:rPr>
                <a:t> Landsat</a:t>
              </a:r>
            </a:p>
          </p:txBody>
        </p:sp>
        <p:sp>
          <p:nvSpPr>
            <p:cNvPr id="15" name="Content Placeholder 8"/>
            <p:cNvSpPr txBox="1">
              <a:spLocks/>
            </p:cNvSpPr>
            <p:nvPr/>
          </p:nvSpPr>
          <p:spPr>
            <a:xfrm rot="16200000">
              <a:off x="5235342" y="2824299"/>
              <a:ext cx="2646891" cy="319149"/>
            </a:xfrm>
            <a:prstGeom prst="rect">
              <a:avLst/>
            </a:prstGeom>
          </p:spPr>
          <p:txBody>
            <a:bodyPr vert="horz" lIns="0" tIns="60949" rIns="121899" bIns="60949" rtlCol="0">
              <a:noAutofit/>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x-none" sz="1400" spc="-20" dirty="0">
                  <a:latin typeface="+mn-lt"/>
                </a:rPr>
                <a:t>Porcentaje</a:t>
              </a:r>
              <a:r>
                <a:rPr lang="en-US" sz="1400" spc="-20" dirty="0">
                  <a:latin typeface="+mn-lt"/>
                </a:rPr>
                <a:t> de </a:t>
              </a:r>
              <a:r>
                <a:rPr lang="x-none" sz="1400" spc="-20" dirty="0">
                  <a:latin typeface="+mn-lt"/>
                </a:rPr>
                <a:t>Reflectancia</a:t>
              </a:r>
            </a:p>
          </p:txBody>
        </p:sp>
      </p:grpSp>
    </p:spTree>
    <p:extLst>
      <p:ext uri="{BB962C8B-B14F-4D97-AF65-F5344CB8AC3E}">
        <p14:creationId xmlns:p14="http://schemas.microsoft.com/office/powerpoint/2010/main" val="2028383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Conceptos Básicos del Mapeo de la Cubierta Terrestre</a:t>
            </a:r>
          </a:p>
        </p:txBody>
      </p:sp>
      <p:sp>
        <p:nvSpPr>
          <p:cNvPr id="3" name="Content Placeholder 2"/>
          <p:cNvSpPr>
            <a:spLocks noGrp="1"/>
          </p:cNvSpPr>
          <p:nvPr>
            <p:ph idx="1"/>
          </p:nvPr>
        </p:nvSpPr>
        <p:spPr/>
        <p:txBody>
          <a:bodyPr>
            <a:normAutofit/>
          </a:bodyPr>
          <a:lstStyle/>
          <a:p>
            <a:r>
              <a:rPr lang="es-ES_tradnl" dirty="0"/>
              <a:t>Obtención de firmas espectrales a </a:t>
            </a:r>
            <a:r>
              <a:rPr lang="es-ES_tradnl" dirty="0" err="1"/>
              <a:t>traves</a:t>
            </a:r>
            <a:r>
              <a:rPr lang="es-ES_tradnl" dirty="0"/>
              <a:t> de una diagramación de los valores de reflectancia de la Banda 3 (Roja) vs. Banda 4 (NIR):</a:t>
            </a:r>
          </a:p>
          <a:p>
            <a:pPr lvl="1"/>
            <a:r>
              <a:rPr lang="es-ES_tradnl" dirty="0"/>
              <a:t>Los objetos (suelo, agua y vegetación) caen en diferentes lugares en el diagrama </a:t>
            </a:r>
          </a:p>
          <a:p>
            <a:r>
              <a:rPr lang="es-ES_tradnl" dirty="0"/>
              <a:t>Se ha desarrollado un software especial para distinguir entre los diferentes tipos de cubierta terrestre</a:t>
            </a:r>
          </a:p>
        </p:txBody>
      </p:sp>
      <p:pic>
        <p:nvPicPr>
          <p:cNvPr id="20" name="Shape 435"/>
          <p:cNvPicPr preferRelativeResize="0">
            <a:picLocks/>
          </p:cNvPicPr>
          <p:nvPr/>
        </p:nvPicPr>
        <p:blipFill rotWithShape="1">
          <a:blip r:embed="rId2">
            <a:alphaModFix/>
          </a:blip>
          <a:stretch/>
        </p:blipFill>
        <p:spPr>
          <a:xfrm>
            <a:off x="6908560" y="1393986"/>
            <a:ext cx="4269584" cy="2639795"/>
          </a:xfrm>
          <a:prstGeom prst="rect">
            <a:avLst/>
          </a:prstGeom>
          <a:noFill/>
          <a:ln>
            <a:noFill/>
          </a:ln>
          <a:effectLst/>
        </p:spPr>
      </p:pic>
      <p:grpSp>
        <p:nvGrpSpPr>
          <p:cNvPr id="21" name="Group 20"/>
          <p:cNvGrpSpPr/>
          <p:nvPr/>
        </p:nvGrpSpPr>
        <p:grpSpPr>
          <a:xfrm>
            <a:off x="6989843" y="3599644"/>
            <a:ext cx="4018894" cy="2695364"/>
            <a:chOff x="7139141" y="3841174"/>
            <a:chExt cx="3513417" cy="2562371"/>
          </a:xfrm>
        </p:grpSpPr>
        <p:sp>
          <p:nvSpPr>
            <p:cNvPr id="10"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s-ES_tradnl" sz="3199" dirty="0"/>
            </a:p>
          </p:txBody>
        </p:sp>
        <p:sp>
          <p:nvSpPr>
            <p:cNvPr id="11"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s-ES_tradnl" sz="3199" dirty="0"/>
            </a:p>
          </p:txBody>
        </p:sp>
        <p:sp>
          <p:nvSpPr>
            <p:cNvPr id="12" name="Text Box 9"/>
            <p:cNvSpPr txBox="1">
              <a:spLocks noChangeArrowheads="1"/>
            </p:cNvSpPr>
            <p:nvPr/>
          </p:nvSpPr>
          <p:spPr bwMode="auto">
            <a:xfrm>
              <a:off x="7499474" y="6081696"/>
              <a:ext cx="3153084" cy="3218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ES_tradnl" altLang="en-US" sz="1600" dirty="0">
                  <a:latin typeface="+mn-lt"/>
                </a:rPr>
                <a:t>Band 4 </a:t>
              </a:r>
              <a:r>
                <a:rPr lang="es-ES_tradnl" altLang="en-US" sz="1600" dirty="0" err="1">
                  <a:latin typeface="+mn-lt"/>
                </a:rPr>
                <a:t>reflectance</a:t>
              </a:r>
              <a:endParaRPr lang="es-ES_tradnl" altLang="en-US" sz="1600" dirty="0">
                <a:latin typeface="+mn-lt"/>
              </a:endParaRPr>
            </a:p>
          </p:txBody>
        </p:sp>
        <p:sp>
          <p:nvSpPr>
            <p:cNvPr id="13" name="Text Box 10"/>
            <p:cNvSpPr txBox="1">
              <a:spLocks noChangeArrowheads="1"/>
            </p:cNvSpPr>
            <p:nvPr/>
          </p:nvSpPr>
          <p:spPr bwMode="auto">
            <a:xfrm rot="16200000">
              <a:off x="6166866" y="4813449"/>
              <a:ext cx="2240521" cy="2959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ES_tradnl" altLang="en-US" sz="1600" dirty="0">
                  <a:latin typeface="+mn-lt"/>
                </a:rPr>
                <a:t>Reflectancia Banda 3</a:t>
              </a:r>
            </a:p>
          </p:txBody>
        </p:sp>
        <p:sp>
          <p:nvSpPr>
            <p:cNvPr id="14" name="Oval 11"/>
            <p:cNvSpPr>
              <a:spLocks noChangeArrowheads="1"/>
            </p:cNvSpPr>
            <p:nvPr/>
          </p:nvSpPr>
          <p:spPr bwMode="auto">
            <a:xfrm>
              <a:off x="9940858" y="5461379"/>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s-ES_tradnl" altLang="en-US" sz="3199" dirty="0">
                <a:latin typeface="+mn-lt"/>
              </a:endParaRPr>
            </a:p>
          </p:txBody>
        </p:sp>
        <p:sp>
          <p:nvSpPr>
            <p:cNvPr id="15" name="Oval 12"/>
            <p:cNvSpPr>
              <a:spLocks noChangeArrowheads="1"/>
            </p:cNvSpPr>
            <p:nvPr/>
          </p:nvSpPr>
          <p:spPr bwMode="auto">
            <a:xfrm>
              <a:off x="9083006" y="485567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s-ES_tradnl" altLang="en-US" sz="3199" dirty="0">
                <a:latin typeface="+mn-lt"/>
              </a:endParaRPr>
            </a:p>
          </p:txBody>
        </p:sp>
        <p:sp>
          <p:nvSpPr>
            <p:cNvPr id="16" name="Text Box 13"/>
            <p:cNvSpPr txBox="1">
              <a:spLocks noChangeArrowheads="1"/>
            </p:cNvSpPr>
            <p:nvPr/>
          </p:nvSpPr>
          <p:spPr bwMode="auto">
            <a:xfrm>
              <a:off x="9496550" y="5615022"/>
              <a:ext cx="1091960" cy="302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ES_tradnl" altLang="en-US" sz="1466" dirty="0">
                  <a:latin typeface="+mn-lt"/>
                </a:rPr>
                <a:t>vegetación</a:t>
              </a:r>
            </a:p>
          </p:txBody>
        </p:sp>
        <p:sp>
          <p:nvSpPr>
            <p:cNvPr id="17" name="Text Box 14"/>
            <p:cNvSpPr txBox="1">
              <a:spLocks noChangeArrowheads="1"/>
            </p:cNvSpPr>
            <p:nvPr/>
          </p:nvSpPr>
          <p:spPr bwMode="auto">
            <a:xfrm>
              <a:off x="8683545" y="5011243"/>
              <a:ext cx="1002272" cy="3022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ES_tradnl" altLang="en-US" sz="1466" dirty="0">
                  <a:latin typeface="+mn-lt"/>
                </a:rPr>
                <a:t>suelo seco</a:t>
              </a:r>
            </a:p>
          </p:txBody>
        </p:sp>
        <p:sp>
          <p:nvSpPr>
            <p:cNvPr id="18" name="Oval 15"/>
            <p:cNvSpPr>
              <a:spLocks noChangeArrowheads="1"/>
            </p:cNvSpPr>
            <p:nvPr/>
          </p:nvSpPr>
          <p:spPr bwMode="auto">
            <a:xfrm>
              <a:off x="7805759" y="5538199"/>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s-ES_tradnl" altLang="en-US" sz="3199" dirty="0">
                <a:latin typeface="+mn-lt"/>
              </a:endParaRPr>
            </a:p>
          </p:txBody>
        </p:sp>
        <p:sp>
          <p:nvSpPr>
            <p:cNvPr id="19" name="Text Box 16"/>
            <p:cNvSpPr txBox="1">
              <a:spLocks noChangeArrowheads="1"/>
            </p:cNvSpPr>
            <p:nvPr/>
          </p:nvSpPr>
          <p:spPr bwMode="auto">
            <a:xfrm>
              <a:off x="7585568" y="5694948"/>
              <a:ext cx="635108" cy="3218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s-ES_tradnl" altLang="en-US" sz="1600" dirty="0">
                  <a:latin typeface="+mn-lt"/>
                </a:rPr>
                <a:t>agua</a:t>
              </a:r>
            </a:p>
          </p:txBody>
        </p:sp>
      </p:grpSp>
      <p:sp>
        <p:nvSpPr>
          <p:cNvPr id="26" name="TextBox 25"/>
          <p:cNvSpPr txBox="1"/>
          <p:nvPr/>
        </p:nvSpPr>
        <p:spPr>
          <a:xfrm>
            <a:off x="7703756" y="1125741"/>
            <a:ext cx="2679192" cy="400110"/>
          </a:xfrm>
          <a:prstGeom prst="rect">
            <a:avLst/>
          </a:prstGeom>
          <a:noFill/>
        </p:spPr>
        <p:txBody>
          <a:bodyPr wrap="square" rtlCol="0">
            <a:spAutoFit/>
          </a:bodyPr>
          <a:lstStyle/>
          <a:p>
            <a:pPr algn="ctr"/>
            <a:r>
              <a:rPr lang="es-ES_tradnl" sz="2000" b="1" dirty="0" err="1"/>
              <a:t>Spectral</a:t>
            </a:r>
            <a:r>
              <a:rPr lang="es-ES_tradnl" sz="2000" b="1" dirty="0"/>
              <a:t> </a:t>
            </a:r>
            <a:r>
              <a:rPr lang="es-ES_tradnl" sz="2000" b="1" dirty="0" err="1"/>
              <a:t>Plots</a:t>
            </a:r>
            <a:endParaRPr lang="es-ES_tradnl" sz="2000" b="1" dirty="0"/>
          </a:p>
        </p:txBody>
      </p:sp>
    </p:spTree>
    <p:extLst>
      <p:ext uri="{BB962C8B-B14F-4D97-AF65-F5344CB8AC3E}">
        <p14:creationId xmlns:p14="http://schemas.microsoft.com/office/powerpoint/2010/main" val="1895267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Firmas Espectrales</a:t>
            </a:r>
          </a:p>
        </p:txBody>
      </p:sp>
      <p:sp>
        <p:nvSpPr>
          <p:cNvPr id="3" name="Content Placeholder 2"/>
          <p:cNvSpPr>
            <a:spLocks noGrp="1"/>
          </p:cNvSpPr>
          <p:nvPr>
            <p:ph idx="1"/>
          </p:nvPr>
        </p:nvSpPr>
        <p:spPr>
          <a:xfrm>
            <a:off x="242252" y="1130283"/>
            <a:ext cx="5225860" cy="4807125"/>
          </a:xfrm>
        </p:spPr>
        <p:txBody>
          <a:bodyPr>
            <a:normAutofit/>
          </a:bodyPr>
          <a:lstStyle/>
          <a:p>
            <a:r>
              <a:rPr lang="es-ES_tradnl" spc="-40" noProof="0" dirty="0"/>
              <a:t>Existe algo de variación entre los </a:t>
            </a:r>
            <a:r>
              <a:rPr lang="es-ES_tradnl" spc="-50" noProof="0" dirty="0"/>
              <a:t>valores de reflectancia a diferentes </a:t>
            </a:r>
            <a:r>
              <a:rPr lang="es-ES_tradnl" noProof="0" dirty="0"/>
              <a:t>longitudes de onda</a:t>
            </a:r>
            <a:endParaRPr lang="es-ES_tradnl" sz="2400" noProof="0" dirty="0"/>
          </a:p>
          <a:p>
            <a:r>
              <a:rPr lang="es-ES_tradnl" sz="2400" noProof="0" dirty="0"/>
              <a:t>Dependiendo de las clases de cubierta terrestre que a uno le interesan, el truco está en identificar esta variabilidad</a:t>
            </a:r>
          </a:p>
        </p:txBody>
      </p:sp>
      <p:sp>
        <p:nvSpPr>
          <p:cNvPr id="6" name="Content Placeholder 5"/>
          <p:cNvSpPr>
            <a:spLocks noGrp="1"/>
          </p:cNvSpPr>
          <p:nvPr>
            <p:ph sz="quarter" idx="11"/>
          </p:nvPr>
        </p:nvSpPr>
        <p:spPr/>
        <p:txBody>
          <a:bodyPr/>
          <a:lstStyle/>
          <a:p>
            <a:endParaRPr lang="en-US"/>
          </a:p>
        </p:txBody>
      </p:sp>
      <p:graphicFrame>
        <p:nvGraphicFramePr>
          <p:cNvPr id="9" name="Object 4"/>
          <p:cNvGraphicFramePr>
            <a:graphicFrameLocks noGrp="1" noChangeAspect="1"/>
          </p:cNvGraphicFramePr>
          <p:nvPr>
            <p:ph idx="12"/>
            <p:extLst>
              <p:ext uri="{D42A27DB-BD31-4B8C-83A1-F6EECF244321}">
                <p14:modId xmlns:p14="http://schemas.microsoft.com/office/powerpoint/2010/main" val="1423600695"/>
              </p:ext>
            </p:extLst>
          </p:nvPr>
        </p:nvGraphicFramePr>
        <p:xfrm>
          <a:off x="5574496" y="1130283"/>
          <a:ext cx="6372076" cy="3517917"/>
        </p:xfrm>
        <a:graphic>
          <a:graphicData uri="http://schemas.openxmlformats.org/presentationml/2006/ole">
            <mc:AlternateContent xmlns:mc="http://schemas.openxmlformats.org/markup-compatibility/2006">
              <mc:Choice xmlns:v="urn:schemas-microsoft-com:vml" Requires="v">
                <p:oleObj name="Chart" r:id="rId2" imgW="4572305" imgH="2524354" progId="Excel.Chart.8">
                  <p:embed/>
                </p:oleObj>
              </mc:Choice>
              <mc:Fallback>
                <p:oleObj name="Chart" r:id="rId2" imgW="4572305" imgH="2524354" progId="Excel.Chart.8">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496" y="1130283"/>
                        <a:ext cx="6372076" cy="35179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02852382"/>
      </p:ext>
    </p:extLst>
  </p:cSld>
  <p:clrMapOvr>
    <a:masterClrMapping/>
  </p:clrMapOvr>
</p:sld>
</file>

<file path=ppt/theme/theme1.xml><?xml version="1.0" encoding="utf-8"?>
<a:theme xmlns:a="http://schemas.openxmlformats.org/drawingml/2006/main" name="ARSET">
  <a:themeElements>
    <a:clrScheme name="CBP">
      <a:dk1>
        <a:srgbClr val="000000"/>
      </a:dk1>
      <a:lt1>
        <a:srgbClr val="FFFFFF"/>
      </a:lt1>
      <a:dk2>
        <a:srgbClr val="44546A"/>
      </a:dk2>
      <a:lt2>
        <a:srgbClr val="E7E6E6"/>
      </a:lt2>
      <a:accent1>
        <a:srgbClr val="3E4168"/>
      </a:accent1>
      <a:accent2>
        <a:srgbClr val="964034"/>
      </a:accent2>
      <a:accent3>
        <a:srgbClr val="9298A8"/>
      </a:accent3>
      <a:accent4>
        <a:srgbClr val="E97845"/>
      </a:accent4>
      <a:accent5>
        <a:srgbClr val="379CC3"/>
      </a:accent5>
      <a:accent6>
        <a:srgbClr val="2E8651"/>
      </a:accent6>
      <a:hlink>
        <a:srgbClr val="379CC3"/>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RSET" id="{BA05CCD1-3523-0D48-9ADD-9603D9C9F698}" vid="{84C97764-3CC0-DE47-A4EB-C4D0B64616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ARSET</Template>
  <TotalTime>17718</TotalTime>
  <Words>4075</Words>
  <Application>Microsoft Office PowerPoint</Application>
  <PresentationFormat>Custom</PresentationFormat>
  <Paragraphs>359</Paragraphs>
  <Slides>47</Slides>
  <Notes>18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47</vt:i4>
      </vt:variant>
    </vt:vector>
  </HeadingPairs>
  <TitlesOfParts>
    <vt:vector size="55" baseType="lpstr">
      <vt:lpstr>Arial</vt:lpstr>
      <vt:lpstr>Calibri</vt:lpstr>
      <vt:lpstr>Century Gothic</vt:lpstr>
      <vt:lpstr>Helvetica</vt:lpstr>
      <vt:lpstr>Wingdings</vt:lpstr>
      <vt:lpstr>ARSET</vt:lpstr>
      <vt:lpstr>Chart</vt:lpstr>
      <vt:lpstr>Worksheet</vt:lpstr>
      <vt:lpstr>Resumen de la Teledetección de la Cubierta Terrestre</vt:lpstr>
      <vt:lpstr>Objetivos de Aprendizaje</vt:lpstr>
      <vt:lpstr>Reseña de la Presentación</vt:lpstr>
      <vt:lpstr>Conceptos Básicos de la Teledetección de la Cubierta Terrestre</vt:lpstr>
      <vt:lpstr>Bandas Espectrales Utilizadas Para la Teledetección de la Tierra</vt:lpstr>
      <vt:lpstr>Bandas Espectrales Utilizadas Para la Teledetección de la Tierra</vt:lpstr>
      <vt:lpstr>Conceptos Básicos del Mapeo de la Cubierta Terrestre</vt:lpstr>
      <vt:lpstr>Conceptos Básicos del Mapeo de la Cubierta Terrestre</vt:lpstr>
      <vt:lpstr>Firmas Espectrales</vt:lpstr>
      <vt:lpstr>Variación Espectral</vt:lpstr>
      <vt:lpstr>Satélites y Sensores de la NASA para el Monitoreo de la Cubierta Terrestre</vt:lpstr>
      <vt:lpstr>Satélites para el Monitoreo de la Cubierta Terrestre</vt:lpstr>
      <vt:lpstr>Landsat- Satélites y Sensores</vt:lpstr>
      <vt:lpstr>Enhanced Thematic Mapper (ETM+) (Mapeador Temático Mejorado)</vt:lpstr>
      <vt:lpstr>Operational Land Imager (OLI) (Captador de imágenes de la tierra operativo)</vt:lpstr>
      <vt:lpstr>Dónde Obtener Imágenes de Landsat y Datos sobre la Reflectancia de Diferentes Bandas</vt:lpstr>
      <vt:lpstr>Los Satélites Terra y Aqua y sus Sensores</vt:lpstr>
      <vt:lpstr>MODerate Resolution Imaging Spectroradiometer (MODIS) (Espectrorradiómetro de Imágenes de Resolución Moderada)</vt:lpstr>
      <vt:lpstr>MODerate Resolution Imaging Spectroradiometer (MODIS) (Espectrorradiómetro de Imágenes de Resolución Moderada)</vt:lpstr>
      <vt:lpstr>Donde Encontrar Datos de Reflectancia de Bandas de MODIS</vt:lpstr>
      <vt:lpstr>Visible Infrared Imaging Radiometer Suite (VIIRS) (Suite de Radiómetro de Imágenes Visibles e Infrarrojas)</vt:lpstr>
      <vt:lpstr>Donde Encontrar Datos sobre la Reflectancia de Bandas y Datos sobre los Productos del Suelo de VIIRS</vt:lpstr>
      <vt:lpstr>Ejemplo: La Clasificación de Imágenes Satelitales para la Cubierta Terrestre</vt:lpstr>
      <vt:lpstr>Clasificación de Imágenes: Métodos</vt:lpstr>
      <vt:lpstr>Clasificación de Imágenes: Métodos</vt:lpstr>
      <vt:lpstr>Clasificación de Imágenes Satelitales: Métodos</vt:lpstr>
      <vt:lpstr>Clasificación de Imágenes Satelitales: Métodos</vt:lpstr>
      <vt:lpstr>QGIS: Semi-Automatic Classification Plugin (SCP)</vt:lpstr>
      <vt:lpstr>Conjuntos de Datos de la Cubierta Terrestre</vt:lpstr>
      <vt:lpstr>Datos de la Cubierta Terrestre Landsat</vt:lpstr>
      <vt:lpstr>Cubierta Terrestre Landsat</vt:lpstr>
      <vt:lpstr>Cubierta Terrestre Landsat</vt:lpstr>
      <vt:lpstr>Cómo Acceder a los datos de la Cubierta Terrestre Landsat</vt:lpstr>
      <vt:lpstr>Datos de la Cubierta Terrestre MODIS (Nombre de Producto: MCD12Q1)</vt:lpstr>
      <vt:lpstr>Búsqueda de Datos de la Cubierta Terrestre MODIS</vt:lpstr>
      <vt:lpstr>Acceso a Datos de la Cubierta Terrestre MODIS</vt:lpstr>
      <vt:lpstr>Descarga de Datos de la Cubierta Terrestre MODIS</vt:lpstr>
      <vt:lpstr>Descarga de Datos de la Cubierta Terrestre MODIS</vt:lpstr>
      <vt:lpstr>MODIS NDVI</vt:lpstr>
      <vt:lpstr>Productos de Índices de Vegetación MODIS</vt:lpstr>
      <vt:lpstr>¿Qué es el NDVI?</vt:lpstr>
      <vt:lpstr>¿Qué es el NDVI?</vt:lpstr>
      <vt:lpstr>Anomalías en el NDVI</vt:lpstr>
      <vt:lpstr>Índices de Vegetación MODIS</vt:lpstr>
      <vt:lpstr>Búsqueda y Acceso a Dato del MODIS NDVI</vt:lpstr>
      <vt:lpstr>Descarga de Datos del MODIS NDVI</vt:lpstr>
      <vt:lpstr>Siguiente Paso: Acceso a Landsat Land Cover para SFW y Análisis del MODIS NDVI sobre SFW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ARSET Slides</dc:title>
  <dc:creator>Elizabeth Hook</dc:creator>
  <cp:lastModifiedBy>Oddo, Perry C (GSFC-617.0)[SCIENCE SYSTEMS AND APPLICATIONS INC]</cp:lastModifiedBy>
  <cp:revision>711</cp:revision>
  <cp:lastPrinted>2017-12-01T14:02:55Z</cp:lastPrinted>
  <dcterms:created xsi:type="dcterms:W3CDTF">2016-01-25T16:50:10Z</dcterms:created>
  <dcterms:modified xsi:type="dcterms:W3CDTF">2022-10-26T19:24:33Z</dcterms:modified>
</cp:coreProperties>
</file>